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7" r:id="rId13"/>
    <p:sldId id="288" r:id="rId14"/>
    <p:sldId id="286" r:id="rId15"/>
    <p:sldId id="289" r:id="rId16"/>
    <p:sldId id="260" r:id="rId17"/>
    <p:sldId id="290" r:id="rId18"/>
    <p:sldId id="291" r:id="rId19"/>
    <p:sldId id="295" r:id="rId20"/>
    <p:sldId id="292" r:id="rId21"/>
    <p:sldId id="261" r:id="rId22"/>
    <p:sldId id="294" r:id="rId23"/>
    <p:sldId id="293" r:id="rId24"/>
    <p:sldId id="266" r:id="rId25"/>
    <p:sldId id="268" r:id="rId26"/>
    <p:sldId id="267" r:id="rId27"/>
    <p:sldId id="270" r:id="rId28"/>
    <p:sldId id="271" r:id="rId29"/>
    <p:sldId id="272" r:id="rId30"/>
    <p:sldId id="297" r:id="rId31"/>
    <p:sldId id="273" r:id="rId32"/>
    <p:sldId id="274" r:id="rId33"/>
    <p:sldId id="298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235E"/>
    <a:srgbClr val="D472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4654" autoAdjust="0"/>
  </p:normalViewPr>
  <p:slideViewPr>
    <p:cSldViewPr>
      <p:cViewPr>
        <p:scale>
          <a:sx n="60" d="100"/>
          <a:sy n="60" d="100"/>
        </p:scale>
        <p:origin x="-25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D1C37-C504-454D-91CB-C7088870D11B}" type="datetimeFigureOut">
              <a:rPr lang="pl-PL" smtClean="0"/>
              <a:pPr/>
              <a:t>2012-05-02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1EB00-676B-467A-A24B-E2CECECE29E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1EB00-676B-467A-A24B-E2CECECE29E7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1EB00-676B-467A-A24B-E2CECECE29E7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1EB00-676B-467A-A24B-E2CECECE29E7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1EB00-676B-467A-A24B-E2CECECE29E7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1EB00-676B-467A-A24B-E2CECECE29E7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1EB00-676B-467A-A24B-E2CECECE29E7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1EB00-676B-467A-A24B-E2CECECE29E7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1EB00-676B-467A-A24B-E2CECECE29E7}" type="slidenum">
              <a:rPr lang="pl-PL" smtClean="0"/>
              <a:pPr/>
              <a:t>28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1EB00-676B-467A-A24B-E2CECECE29E7}" type="slidenum">
              <a:rPr lang="pl-PL" smtClean="0"/>
              <a:pPr/>
              <a:t>32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A5DA-6423-4833-951B-1B01FAFB3E95}" type="datetimeFigureOut">
              <a:rPr lang="pl-PL" smtClean="0"/>
              <a:pPr/>
              <a:t>2012-05-02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A877-621B-4FB5-8C6D-6A2E301243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A5DA-6423-4833-951B-1B01FAFB3E95}" type="datetimeFigureOut">
              <a:rPr lang="pl-PL" smtClean="0"/>
              <a:pPr/>
              <a:t>2012-05-02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A877-621B-4FB5-8C6D-6A2E301243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A5DA-6423-4833-951B-1B01FAFB3E95}" type="datetimeFigureOut">
              <a:rPr lang="pl-PL" smtClean="0"/>
              <a:pPr/>
              <a:t>2012-05-02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A877-621B-4FB5-8C6D-6A2E301243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A5DA-6423-4833-951B-1B01FAFB3E95}" type="datetimeFigureOut">
              <a:rPr lang="pl-PL" smtClean="0"/>
              <a:pPr/>
              <a:t>2012-05-02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A877-621B-4FB5-8C6D-6A2E301243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A5DA-6423-4833-951B-1B01FAFB3E95}" type="datetimeFigureOut">
              <a:rPr lang="pl-PL" smtClean="0"/>
              <a:pPr/>
              <a:t>2012-05-02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A877-621B-4FB5-8C6D-6A2E301243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A5DA-6423-4833-951B-1B01FAFB3E95}" type="datetimeFigureOut">
              <a:rPr lang="pl-PL" smtClean="0"/>
              <a:pPr/>
              <a:t>2012-05-02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A877-621B-4FB5-8C6D-6A2E301243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A5DA-6423-4833-951B-1B01FAFB3E95}" type="datetimeFigureOut">
              <a:rPr lang="pl-PL" smtClean="0"/>
              <a:pPr/>
              <a:t>2012-05-02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A877-621B-4FB5-8C6D-6A2E301243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A5DA-6423-4833-951B-1B01FAFB3E95}" type="datetimeFigureOut">
              <a:rPr lang="pl-PL" smtClean="0"/>
              <a:pPr/>
              <a:t>2012-05-02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A877-621B-4FB5-8C6D-6A2E301243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A5DA-6423-4833-951B-1B01FAFB3E95}" type="datetimeFigureOut">
              <a:rPr lang="pl-PL" smtClean="0"/>
              <a:pPr/>
              <a:t>2012-05-02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A877-621B-4FB5-8C6D-6A2E301243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A5DA-6423-4833-951B-1B01FAFB3E95}" type="datetimeFigureOut">
              <a:rPr lang="pl-PL" smtClean="0"/>
              <a:pPr/>
              <a:t>2012-05-02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A877-621B-4FB5-8C6D-6A2E301243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A5DA-6423-4833-951B-1B01FAFB3E95}" type="datetimeFigureOut">
              <a:rPr lang="pl-PL" smtClean="0"/>
              <a:pPr/>
              <a:t>2012-05-02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2A877-621B-4FB5-8C6D-6A2E301243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1A5DA-6423-4833-951B-1B01FAFB3E95}" type="datetimeFigureOut">
              <a:rPr lang="pl-PL" smtClean="0"/>
              <a:pPr/>
              <a:t>2012-05-02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2A877-621B-4FB5-8C6D-6A2E3012433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2576874"/>
            <a:ext cx="7772400" cy="150019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Artificial </a:t>
            </a:r>
            <a:r>
              <a:rPr lang="pl-PL" sz="3600" dirty="0" smtClean="0"/>
              <a:t> </a:t>
            </a:r>
            <a:r>
              <a:rPr lang="en-US" sz="3600" dirty="0" smtClean="0"/>
              <a:t>General</a:t>
            </a:r>
            <a:r>
              <a:rPr lang="pl-PL" sz="3600" dirty="0" smtClean="0"/>
              <a:t> </a:t>
            </a:r>
            <a:r>
              <a:rPr lang="en-US" sz="3600" dirty="0" smtClean="0"/>
              <a:t> Intelligence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en-US" sz="3600" dirty="0" smtClean="0"/>
              <a:t>embodied</a:t>
            </a:r>
            <a:r>
              <a:rPr lang="pl-PL" sz="3600" dirty="0" smtClean="0"/>
              <a:t> </a:t>
            </a:r>
            <a:r>
              <a:rPr lang="en-US" sz="3600" dirty="0" smtClean="0"/>
              <a:t> in </a:t>
            </a:r>
            <a:r>
              <a:rPr lang="pl-PL" sz="3600" dirty="0" smtClean="0"/>
              <a:t> </a:t>
            </a:r>
            <a:r>
              <a:rPr lang="en-US" sz="3600" b="1" dirty="0" smtClean="0"/>
              <a:t>NAO</a:t>
            </a:r>
            <a:r>
              <a:rPr lang="en-US" sz="3600" dirty="0" smtClean="0"/>
              <a:t> </a:t>
            </a:r>
            <a:r>
              <a:rPr lang="pl-PL" sz="3600" dirty="0" smtClean="0"/>
              <a:t> </a:t>
            </a:r>
            <a:r>
              <a:rPr lang="en-US" sz="3600" dirty="0" smtClean="0"/>
              <a:t>humanoid</a:t>
            </a:r>
            <a:r>
              <a:rPr lang="pl-PL" sz="3600" dirty="0" smtClean="0"/>
              <a:t> </a:t>
            </a:r>
            <a:r>
              <a:rPr lang="en-US" sz="3600" dirty="0" smtClean="0"/>
              <a:t> robot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67744" y="4365104"/>
            <a:ext cx="4536504" cy="71438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Wojciech (Wojtek) Skaba</a:t>
            </a:r>
          </a:p>
          <a:p>
            <a:endParaRPr lang="pl-PL" dirty="0"/>
          </a:p>
        </p:txBody>
      </p:sp>
      <p:pic>
        <p:nvPicPr>
          <p:cNvPr id="4" name="Obraz 3" descr="aginao_b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620688"/>
            <a:ext cx="5625505" cy="185738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051720" y="4869160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wojciech.skaba</a:t>
            </a:r>
            <a:r>
              <a:rPr lang="pl-PL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pl-PL" sz="24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aginao.com</a:t>
            </a:r>
            <a:endParaRPr lang="pl-PL" sz="24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588224" y="1052736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  <a:r>
              <a:rPr lang="pl-PL" sz="4400" b="1" dirty="0" err="1" smtClean="0">
                <a:solidFill>
                  <a:srgbClr val="FF0000"/>
                </a:solidFill>
                <a:latin typeface="Arial Narrow" pitchFamily="34" charset="0"/>
              </a:rPr>
              <a:t>com</a:t>
            </a:r>
            <a:endParaRPr lang="pl-PL" sz="44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ybuch 1 1"/>
          <p:cNvSpPr/>
          <p:nvPr/>
        </p:nvSpPr>
        <p:spPr>
          <a:xfrm>
            <a:off x="3419872" y="1196752"/>
            <a:ext cx="2088232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E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759607" y="1916832"/>
            <a:ext cx="138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Environment</a:t>
            </a:r>
            <a:endParaRPr lang="pl-PL" dirty="0"/>
          </a:p>
        </p:txBody>
      </p:sp>
      <p:pic>
        <p:nvPicPr>
          <p:cNvPr id="4" name="Obraz 3" descr="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356992"/>
            <a:ext cx="1728192" cy="1440160"/>
          </a:xfrm>
          <a:prstGeom prst="rect">
            <a:avLst/>
          </a:prstGeom>
        </p:spPr>
      </p:pic>
      <p:pic>
        <p:nvPicPr>
          <p:cNvPr id="5" name="Obraz 4" descr="touchpad_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5502" y="2204864"/>
            <a:ext cx="1950914" cy="189517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477621" y="529516"/>
            <a:ext cx="4188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Does a laptop have a body?</a:t>
            </a:r>
            <a:endParaRPr lang="pl-PL" sz="2800" dirty="0" smtClean="0">
              <a:solidFill>
                <a:schemeClr val="tx2"/>
              </a:solidFill>
            </a:endParaRPr>
          </a:p>
        </p:txBody>
      </p:sp>
      <p:pic>
        <p:nvPicPr>
          <p:cNvPr id="8" name="Obraz 7" descr="hp-laserjet-2300-laser-printer-re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204864"/>
            <a:ext cx="2169884" cy="1944216"/>
          </a:xfrm>
          <a:prstGeom prst="rect">
            <a:avLst/>
          </a:prstGeom>
        </p:spPr>
      </p:pic>
      <p:sp>
        <p:nvSpPr>
          <p:cNvPr id="10" name="Strzałka w prawo 9"/>
          <p:cNvSpPr/>
          <p:nvPr/>
        </p:nvSpPr>
        <p:spPr>
          <a:xfrm rot="1400163">
            <a:off x="5652120" y="2420888"/>
            <a:ext cx="576064" cy="28803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rzałka w prawo 10"/>
          <p:cNvSpPr/>
          <p:nvPr/>
        </p:nvSpPr>
        <p:spPr>
          <a:xfrm rot="9316118">
            <a:off x="5546279" y="3786941"/>
            <a:ext cx="576064" cy="28803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rzałka w prawo 11"/>
          <p:cNvSpPr/>
          <p:nvPr/>
        </p:nvSpPr>
        <p:spPr>
          <a:xfrm rot="12157584">
            <a:off x="2954587" y="3744751"/>
            <a:ext cx="576064" cy="288032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ole tekstowe 13"/>
          <p:cNvSpPr txBox="1"/>
          <p:nvPr/>
        </p:nvSpPr>
        <p:spPr>
          <a:xfrm>
            <a:off x="2771800" y="2001614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smtClean="0">
                <a:solidFill>
                  <a:srgbClr val="92D050"/>
                </a:solidFill>
                <a:latin typeface="Antique Olive Compact" pitchFamily="34" charset="0"/>
              </a:rPr>
              <a:t>?</a:t>
            </a:r>
            <a:endParaRPr lang="en-US" sz="5400" dirty="0">
              <a:solidFill>
                <a:srgbClr val="92D050"/>
              </a:solidFill>
              <a:latin typeface="Antique Olive Compact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611560" y="5229200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Pei Wang,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Embodiment: Does a laptop have a body?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Proceedings of AGI-09, Pages 174-179, Arlington, Virginia, March 2009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11" grpId="0" animBg="1"/>
      <p:bldP spid="12" grpId="0" animBg="1"/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34384" y="529516"/>
            <a:ext cx="4675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dirty="0" smtClean="0">
                <a:solidFill>
                  <a:schemeClr val="tx2"/>
                </a:solidFill>
              </a:rPr>
              <a:t>Minimum sensory for a </a:t>
            </a:r>
            <a:r>
              <a:rPr lang="pl-PL" sz="2800" dirty="0" err="1" smtClean="0">
                <a:solidFill>
                  <a:schemeClr val="tx2"/>
                </a:solidFill>
              </a:rPr>
              <a:t>human</a:t>
            </a:r>
            <a:endParaRPr lang="pl-PL" sz="2800" dirty="0" smtClean="0">
              <a:solidFill>
                <a:schemeClr val="tx2"/>
              </a:solidFill>
            </a:endParaRPr>
          </a:p>
        </p:txBody>
      </p:sp>
      <p:pic>
        <p:nvPicPr>
          <p:cNvPr id="3" name="Obraz 2" descr="Helen_Kell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96751"/>
            <a:ext cx="2088232" cy="271167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683568" y="4005064"/>
            <a:ext cx="2448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Helen Keller (1880 – 1968)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275856" y="2996952"/>
            <a:ext cx="5112568" cy="923330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  <a:scene3d>
            <a:camera prst="orthographicFront"/>
            <a:lightRig rig="threePt" dir="t"/>
          </a:scene3d>
          <a:sp3d>
            <a:bevelT w="63500" h="63500"/>
          </a:sp3d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Problem: </a:t>
            </a:r>
            <a:r>
              <a:rPr lang="en-US" dirty="0" smtClean="0"/>
              <a:t>Helen Keller was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born blind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en-US" dirty="0" smtClean="0"/>
              <a:t>deaf</a:t>
            </a:r>
            <a:r>
              <a:rPr lang="pl-PL" dirty="0" smtClean="0"/>
              <a:t>. </a:t>
            </a:r>
            <a:r>
              <a:rPr lang="pl-PL" dirty="0" err="1" smtClean="0"/>
              <a:t>She</a:t>
            </a:r>
            <a:r>
              <a:rPr lang="pl-PL" dirty="0" smtClean="0"/>
              <a:t> </a:t>
            </a:r>
            <a:r>
              <a:rPr lang="pl-PL" dirty="0" err="1" smtClean="0"/>
              <a:t>became</a:t>
            </a:r>
            <a:r>
              <a:rPr lang="pl-PL" dirty="0" smtClean="0"/>
              <a:t> </a:t>
            </a:r>
            <a:r>
              <a:rPr lang="pl-PL" dirty="0" err="1" smtClean="0"/>
              <a:t>deafblind</a:t>
            </a:r>
            <a:r>
              <a:rPr lang="pl-PL" dirty="0" smtClean="0"/>
              <a:t> </a:t>
            </a:r>
            <a:r>
              <a:rPr lang="pl-PL" dirty="0" err="1" smtClean="0"/>
              <a:t>only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age</a:t>
            </a:r>
            <a:r>
              <a:rPr lang="pl-PL" dirty="0" smtClean="0"/>
              <a:t> of </a:t>
            </a:r>
            <a:r>
              <a:rPr lang="en-US" b="1" dirty="0" smtClean="0">
                <a:solidFill>
                  <a:srgbClr val="FF0000"/>
                </a:solidFill>
              </a:rPr>
              <a:t>19 months</a:t>
            </a:r>
            <a:r>
              <a:rPr lang="pl-PL" dirty="0" smtClean="0"/>
              <a:t>, 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en-US" dirty="0" smtClean="0"/>
              <a:t>she contracted scarlet fever or meningitis. </a:t>
            </a:r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3275856" y="1484784"/>
            <a:ext cx="5112568" cy="120032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scene3d>
            <a:camera prst="orthographicFront"/>
            <a:lightRig rig="threePt" dir="t"/>
          </a:scene3d>
          <a:sp3d>
            <a:bevelT w="63500" h="63500"/>
          </a:sp3d>
        </p:spPr>
        <p:txBody>
          <a:bodyPr wrap="square">
            <a:spAutoFit/>
          </a:bodyPr>
          <a:lstStyle/>
          <a:p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dozens</a:t>
            </a:r>
            <a:r>
              <a:rPr lang="pl-PL" dirty="0" smtClean="0"/>
              <a:t> of </a:t>
            </a:r>
            <a:r>
              <a:rPr lang="pl-PL" dirty="0" err="1" smtClean="0"/>
              <a:t>cases</a:t>
            </a:r>
            <a:r>
              <a:rPr lang="pl-PL" dirty="0" smtClean="0"/>
              <a:t> </a:t>
            </a:r>
            <a:r>
              <a:rPr lang="pl-PL" dirty="0" err="1" smtClean="0"/>
              <a:t>similar</a:t>
            </a:r>
            <a:r>
              <a:rPr lang="pl-PL" dirty="0" smtClean="0"/>
              <a:t> to Helen Keller</a:t>
            </a:r>
            <a:br>
              <a:rPr lang="pl-PL" dirty="0" smtClean="0"/>
            </a:br>
            <a:r>
              <a:rPr lang="pl-PL" dirty="0" smtClean="0"/>
              <a:t>and </a:t>
            </a:r>
            <a:r>
              <a:rPr lang="pl-PL" dirty="0" err="1" smtClean="0"/>
              <a:t>even</a:t>
            </a:r>
            <a:r>
              <a:rPr lang="pl-PL" dirty="0" smtClean="0"/>
              <a:t> </a:t>
            </a:r>
            <a:r>
              <a:rPr lang="pl-PL" dirty="0" err="1" smtClean="0"/>
              <a:t>earlier</a:t>
            </a:r>
            <a:r>
              <a:rPr lang="pl-PL" dirty="0" smtClean="0"/>
              <a:t> </a:t>
            </a:r>
            <a:r>
              <a:rPr lang="pl-PL" dirty="0" err="1" smtClean="0"/>
              <a:t>ones</a:t>
            </a:r>
            <a:r>
              <a:rPr lang="pl-PL" dirty="0" smtClean="0"/>
              <a:t>, </a:t>
            </a:r>
            <a:r>
              <a:rPr lang="pl-PL" dirty="0" err="1" smtClean="0"/>
              <a:t>e.g</a:t>
            </a:r>
            <a:r>
              <a:rPr lang="pl-PL" dirty="0" smtClean="0"/>
              <a:t>.: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it-IT" dirty="0" smtClean="0"/>
              <a:t>Julia Brace (1807-1884)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it-IT" dirty="0" smtClean="0"/>
              <a:t>Laura Bridgman (1829-1889)</a:t>
            </a:r>
            <a:endParaRPr lang="en-US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83568" y="4437112"/>
            <a:ext cx="7776864" cy="923330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scene3d>
            <a:camera prst="orthographicFront"/>
            <a:lightRig rig="threePt" dir="t"/>
          </a:scene3d>
          <a:sp3d>
            <a:bevelT w="63500" h="63500"/>
          </a:sp3d>
        </p:spPr>
        <p:txBody>
          <a:bodyPr wrap="square" rtlCol="0">
            <a:spAutoFit/>
          </a:bodyPr>
          <a:lstStyle/>
          <a:p>
            <a:r>
              <a:rPr lang="pl-PL" dirty="0" smtClean="0"/>
              <a:t>A person of </a:t>
            </a:r>
            <a:r>
              <a:rPr lang="pl-PL" dirty="0" err="1" smtClean="0"/>
              <a:t>age</a:t>
            </a:r>
            <a:r>
              <a:rPr lang="pl-PL" dirty="0" smtClean="0"/>
              <a:t> 19 </a:t>
            </a:r>
            <a:r>
              <a:rPr lang="pl-PL" dirty="0" err="1" smtClean="0"/>
              <a:t>month</a:t>
            </a:r>
            <a:r>
              <a:rPr lang="pl-PL" dirty="0" smtClean="0"/>
              <a:t> </a:t>
            </a:r>
            <a:r>
              <a:rPr lang="pl-PL" dirty="0" err="1" smtClean="0"/>
              <a:t>must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already</a:t>
            </a:r>
            <a:r>
              <a:rPr lang="pl-PL" dirty="0" smtClean="0"/>
              <a:t> </a:t>
            </a:r>
            <a:r>
              <a:rPr lang="pl-PL" dirty="0" err="1" smtClean="0"/>
              <a:t>developed</a:t>
            </a:r>
            <a:r>
              <a:rPr lang="pl-PL" dirty="0" smtClean="0"/>
              <a:t> many </a:t>
            </a:r>
            <a:r>
              <a:rPr lang="pl-PL" dirty="0" err="1" smtClean="0"/>
              <a:t>intellectual</a:t>
            </a:r>
            <a:r>
              <a:rPr lang="pl-PL" dirty="0" smtClean="0"/>
              <a:t> </a:t>
            </a:r>
            <a:r>
              <a:rPr lang="pl-PL" dirty="0" err="1" smtClean="0"/>
              <a:t>skills</a:t>
            </a:r>
            <a:r>
              <a:rPr lang="pl-PL" dirty="0" smtClean="0"/>
              <a:t>, </a:t>
            </a:r>
            <a:r>
              <a:rPr lang="pl-PL" dirty="0" err="1" smtClean="0"/>
              <a:t>including</a:t>
            </a:r>
            <a:r>
              <a:rPr lang="pl-PL" dirty="0" smtClean="0"/>
              <a:t> </a:t>
            </a:r>
            <a:r>
              <a:rPr lang="pl-PL" dirty="0" err="1" smtClean="0"/>
              <a:t>biped</a:t>
            </a:r>
            <a:r>
              <a:rPr lang="pl-PL" dirty="0" smtClean="0"/>
              <a:t> </a:t>
            </a:r>
            <a:r>
              <a:rPr lang="pl-PL" dirty="0" err="1" smtClean="0"/>
              <a:t>gait</a:t>
            </a:r>
            <a:r>
              <a:rPr lang="pl-PL" dirty="0" smtClean="0"/>
              <a:t> and speech, not to </a:t>
            </a:r>
            <a:r>
              <a:rPr lang="pl-PL" dirty="0" err="1" smtClean="0"/>
              <a:t>mention</a:t>
            </a:r>
            <a:r>
              <a:rPr lang="pl-PL" dirty="0" smtClean="0"/>
              <a:t> 3D </a:t>
            </a:r>
            <a:r>
              <a:rPr lang="pl-PL" dirty="0" err="1" smtClean="0"/>
              <a:t>vision</a:t>
            </a:r>
            <a:r>
              <a:rPr lang="pl-PL" dirty="0" smtClean="0"/>
              <a:t>. In </a:t>
            </a:r>
            <a:r>
              <a:rPr lang="pl-PL" dirty="0" err="1" smtClean="0"/>
              <a:t>case</a:t>
            </a:r>
            <a:r>
              <a:rPr lang="pl-PL" dirty="0" smtClean="0"/>
              <a:t> of </a:t>
            </a:r>
            <a:r>
              <a:rPr lang="pl-PL" dirty="0" err="1" smtClean="0"/>
              <a:t>auditory</a:t>
            </a:r>
            <a:r>
              <a:rPr lang="pl-PL" dirty="0" smtClean="0"/>
              <a:t> system </a:t>
            </a:r>
            <a:r>
              <a:rPr lang="pl-PL" dirty="0" err="1" smtClean="0"/>
              <a:t>the</a:t>
            </a:r>
            <a:r>
              <a:rPr lang="pl-PL" dirty="0" smtClean="0"/>
              <a:t> period of development </a:t>
            </a:r>
            <a:r>
              <a:rPr lang="pl-PL" dirty="0" err="1" smtClean="0"/>
              <a:t>may</a:t>
            </a:r>
            <a:r>
              <a:rPr lang="pl-PL" dirty="0" smtClean="0"/>
              <a:t> be </a:t>
            </a:r>
            <a:r>
              <a:rPr lang="pl-PL" dirty="0" err="1" smtClean="0"/>
              <a:t>extended</a:t>
            </a:r>
            <a:r>
              <a:rPr lang="pl-PL" dirty="0" smtClean="0"/>
              <a:t> to </a:t>
            </a:r>
            <a:r>
              <a:rPr lang="pl-PL" dirty="0" err="1" smtClean="0"/>
              <a:t>prenatal</a:t>
            </a:r>
            <a:r>
              <a:rPr lang="pl-PL" dirty="0" smtClean="0"/>
              <a:t> </a:t>
            </a:r>
            <a:r>
              <a:rPr lang="pl-PL" dirty="0" err="1" smtClean="0"/>
              <a:t>months</a:t>
            </a:r>
            <a:r>
              <a:rPr lang="pl-PL" dirty="0" smtClean="0"/>
              <a:t>, as </a:t>
            </a:r>
            <a:r>
              <a:rPr lang="pl-PL" dirty="0" err="1" smtClean="0"/>
              <a:t>well</a:t>
            </a:r>
            <a:r>
              <a:rPr lang="pl-PL" dirty="0" smtClean="0"/>
              <a:t>.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83568" y="5589240"/>
            <a:ext cx="7776864" cy="646331"/>
          </a:xfrm>
          <a:prstGeom prst="rect">
            <a:avLst/>
          </a:prstGeom>
          <a:solidFill>
            <a:schemeClr val="bg2">
              <a:lumMod val="75000"/>
              <a:alpha val="40000"/>
            </a:schemeClr>
          </a:solidFill>
          <a:scene3d>
            <a:camera prst="orthographicFront"/>
            <a:lightRig rig="threePt" dir="t"/>
          </a:scene3d>
          <a:sp3d>
            <a:bevelT w="63500" h="63500"/>
          </a:sp3d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rgbClr val="FF0000"/>
                </a:solidFill>
              </a:rPr>
              <a:t>Question</a:t>
            </a:r>
            <a:r>
              <a:rPr lang="pl-PL" dirty="0" smtClean="0"/>
              <a:t>: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people</a:t>
            </a:r>
            <a:r>
              <a:rPr lang="pl-PL" dirty="0" smtClean="0"/>
              <a:t> </a:t>
            </a:r>
            <a:r>
              <a:rPr lang="pl-PL" dirty="0" err="1" smtClean="0"/>
              <a:t>deafblind</a:t>
            </a:r>
            <a:r>
              <a:rPr lang="pl-PL" dirty="0" smtClean="0"/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since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birth</a:t>
            </a:r>
            <a:r>
              <a:rPr lang="pl-PL" dirty="0" smtClean="0"/>
              <a:t>, </a:t>
            </a:r>
            <a:r>
              <a:rPr lang="pl-PL" dirty="0" err="1" smtClean="0"/>
              <a:t>who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become</a:t>
            </a:r>
            <a:r>
              <a:rPr lang="pl-PL" dirty="0" smtClean="0"/>
              <a:t> </a:t>
            </a:r>
            <a:r>
              <a:rPr lang="pl-PL" dirty="0" err="1" smtClean="0"/>
              <a:t>intelectually</a:t>
            </a:r>
            <a:r>
              <a:rPr lang="pl-PL" dirty="0" smtClean="0"/>
              <a:t> </a:t>
            </a:r>
            <a:r>
              <a:rPr lang="pl-PL" dirty="0" err="1" smtClean="0"/>
              <a:t>fully</a:t>
            </a:r>
            <a:r>
              <a:rPr lang="pl-PL" dirty="0" smtClean="0"/>
              <a:t> </a:t>
            </a:r>
            <a:r>
              <a:rPr lang="pl-PL" dirty="0" err="1" smtClean="0"/>
              <a:t>mature</a:t>
            </a:r>
            <a:r>
              <a:rPr lang="pl-PL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example_grey_low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1800000" cy="1440000"/>
          </a:xfrm>
          <a:prstGeom prst="rect">
            <a:avLst/>
          </a:prstGeom>
        </p:spPr>
      </p:pic>
      <p:pic>
        <p:nvPicPr>
          <p:cNvPr id="4" name="Obraz 3" descr="example_grey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340768"/>
            <a:ext cx="1800000" cy="1440000"/>
          </a:xfrm>
          <a:prstGeom prst="rect">
            <a:avLst/>
          </a:prstGeom>
        </p:spPr>
      </p:pic>
      <p:pic>
        <p:nvPicPr>
          <p:cNvPr id="5" name="Obraz 4" descr="example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340768"/>
            <a:ext cx="1800000" cy="1440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55576" y="2780928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latin typeface="Arial Narrow" pitchFamily="34" charset="0"/>
              </a:rPr>
              <a:t>vision</a:t>
            </a:r>
            <a:r>
              <a:rPr lang="pl-PL" dirty="0" smtClean="0">
                <a:latin typeface="Arial Narrow" pitchFamily="34" charset="0"/>
              </a:rPr>
              <a:t> = big problem</a:t>
            </a:r>
            <a:endParaRPr lang="pl-PL" dirty="0">
              <a:latin typeface="Arial Narrow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635896" y="2780928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hires</a:t>
            </a:r>
            <a:r>
              <a:rPr lang="pl-PL" dirty="0" smtClean="0">
                <a:latin typeface="Arial Narrow" pitchFamily="34" charset="0"/>
              </a:rPr>
              <a:t> = big</a:t>
            </a:r>
            <a:r>
              <a:rPr lang="pl-PL" baseline="30000" dirty="0" smtClean="0">
                <a:latin typeface="Arial Narrow" pitchFamily="34" charset="0"/>
              </a:rPr>
              <a:t>2</a:t>
            </a:r>
            <a:r>
              <a:rPr lang="pl-PL" dirty="0" smtClean="0">
                <a:latin typeface="Arial Narrow" pitchFamily="34" charset="0"/>
              </a:rPr>
              <a:t> problem</a:t>
            </a:r>
            <a:endParaRPr lang="pl-PL" dirty="0">
              <a:latin typeface="Arial Narrow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372200" y="2780928"/>
            <a:ext cx="20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Arial Narrow" pitchFamily="34" charset="0"/>
              </a:rPr>
              <a:t>+ </a:t>
            </a:r>
            <a:r>
              <a:rPr lang="pl-PL" dirty="0" err="1" smtClean="0">
                <a:latin typeface="Arial Narrow" pitchFamily="34" charset="0"/>
              </a:rPr>
              <a:t>color</a:t>
            </a:r>
            <a:r>
              <a:rPr lang="pl-PL" dirty="0" smtClean="0">
                <a:latin typeface="Arial Narrow" pitchFamily="34" charset="0"/>
              </a:rPr>
              <a:t> = big</a:t>
            </a:r>
            <a:r>
              <a:rPr lang="pl-PL" baseline="30000" dirty="0" smtClean="0">
                <a:latin typeface="Arial Narrow" pitchFamily="34" charset="0"/>
              </a:rPr>
              <a:t>3</a:t>
            </a:r>
            <a:r>
              <a:rPr lang="pl-PL" dirty="0" smtClean="0">
                <a:latin typeface="Arial Narrow" pitchFamily="34" charset="0"/>
              </a:rPr>
              <a:t> problem</a:t>
            </a:r>
            <a:endParaRPr lang="pl-PL" dirty="0">
              <a:latin typeface="Arial Narrow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419872" y="3706152"/>
            <a:ext cx="591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smtClean="0">
                <a:solidFill>
                  <a:srgbClr val="7030A0"/>
                </a:solidFill>
                <a:latin typeface="Arial Black" pitchFamily="34" charset="0"/>
              </a:rPr>
              <a:t>+</a:t>
            </a:r>
            <a:endParaRPr lang="pl-PL" sz="5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3" name="Obraz 12" descr="hand isolat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429000"/>
            <a:ext cx="1008605" cy="1180157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1630946" y="529516"/>
            <a:ext cx="5882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dirty="0" err="1" smtClean="0">
                <a:solidFill>
                  <a:schemeClr val="tx2"/>
                </a:solidFill>
              </a:rPr>
              <a:t>Putative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overabundance</a:t>
            </a:r>
            <a:r>
              <a:rPr lang="pl-PL" sz="2800" dirty="0" smtClean="0">
                <a:solidFill>
                  <a:schemeClr val="tx2"/>
                </a:solidFill>
              </a:rPr>
              <a:t> of </a:t>
            </a:r>
            <a:r>
              <a:rPr lang="pl-PL" sz="2800" dirty="0" err="1" smtClean="0">
                <a:solidFill>
                  <a:schemeClr val="tx2"/>
                </a:solidFill>
              </a:rPr>
              <a:t>the</a:t>
            </a:r>
            <a:r>
              <a:rPr lang="pl-PL" sz="2800" dirty="0" smtClean="0">
                <a:solidFill>
                  <a:schemeClr val="tx2"/>
                </a:solidFill>
              </a:rPr>
              <a:t> sensory</a:t>
            </a:r>
          </a:p>
        </p:txBody>
      </p:sp>
      <p:pic>
        <p:nvPicPr>
          <p:cNvPr id="16" name="Obraz 15" descr="3D-shapes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784" y="3356992"/>
            <a:ext cx="1800000" cy="1440000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755576" y="4859868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Arial Narrow" pitchFamily="34" charset="0"/>
              </a:rPr>
              <a:t>+ 3D = big</a:t>
            </a:r>
            <a:r>
              <a:rPr lang="pl-PL" baseline="30000" dirty="0" smtClean="0">
                <a:latin typeface="Arial Narrow" pitchFamily="34" charset="0"/>
              </a:rPr>
              <a:t>4 </a:t>
            </a:r>
            <a:r>
              <a:rPr lang="pl-PL" dirty="0" smtClean="0">
                <a:latin typeface="Arial Narrow" pitchFamily="34" charset="0"/>
              </a:rPr>
              <a:t>problem</a:t>
            </a:r>
            <a:endParaRPr lang="pl-PL" dirty="0">
              <a:latin typeface="Arial Narrow" pitchFamily="34" charset="0"/>
            </a:endParaRPr>
          </a:p>
        </p:txBody>
      </p:sp>
      <p:pic>
        <p:nvPicPr>
          <p:cNvPr id="12" name="Obraz 11" descr="ear-clip-art-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529037"/>
            <a:ext cx="733173" cy="1152128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3195236" y="4859868"/>
            <a:ext cx="288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latin typeface="Arial Narrow" pitchFamily="34" charset="0"/>
              </a:rPr>
              <a:t>other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modalities</a:t>
            </a:r>
            <a:r>
              <a:rPr lang="pl-PL" dirty="0" smtClean="0">
                <a:latin typeface="Arial Narrow" pitchFamily="34" charset="0"/>
              </a:rPr>
              <a:t> = big</a:t>
            </a:r>
            <a:r>
              <a:rPr lang="pl-PL" baseline="30000" dirty="0" smtClean="0">
                <a:latin typeface="Arial Narrow" pitchFamily="34" charset="0"/>
              </a:rPr>
              <a:t>5 </a:t>
            </a:r>
            <a:r>
              <a:rPr lang="pl-PL" dirty="0" smtClean="0">
                <a:latin typeface="Arial Narrow" pitchFamily="34" charset="0"/>
              </a:rPr>
              <a:t>problem</a:t>
            </a:r>
            <a:endParaRPr lang="pl-PL" dirty="0">
              <a:latin typeface="Arial Narrow" pitchFamily="34" charset="0"/>
            </a:endParaRPr>
          </a:p>
        </p:txBody>
      </p:sp>
      <p:pic>
        <p:nvPicPr>
          <p:cNvPr id="19" name="Obraz 18" descr="AlarmClock.jp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16416" y="3357152"/>
            <a:ext cx="1800000" cy="1440000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6377811" y="4849609"/>
            <a:ext cx="2082621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Arial Narrow" pitchFamily="34" charset="0"/>
              </a:rPr>
              <a:t>+ time = big</a:t>
            </a:r>
            <a:r>
              <a:rPr lang="pl-PL" sz="2800" baseline="30000" dirty="0" smtClean="0">
                <a:latin typeface="Arial Narrow" pitchFamily="34" charset="0"/>
              </a:rPr>
              <a:t>∞</a:t>
            </a:r>
            <a:r>
              <a:rPr lang="pl-PL" dirty="0" smtClean="0">
                <a:latin typeface="Arial Narrow" pitchFamily="34" charset="0"/>
              </a:rPr>
              <a:t> problem</a:t>
            </a:r>
            <a:endParaRPr lang="pl-PL" dirty="0">
              <a:latin typeface="Arial Narrow" pitchFamily="34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720080" y="5445224"/>
            <a:ext cx="7668344" cy="830997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scene3d>
            <a:camera prst="orthographicFront"/>
            <a:lightRig rig="threePt" dir="t"/>
          </a:scene3d>
          <a:sp3d>
            <a:bevelT w="63500" h="63500"/>
          </a:sp3d>
        </p:spPr>
        <p:txBody>
          <a:bodyPr wrap="square">
            <a:spAutoFit/>
          </a:bodyPr>
          <a:lstStyle/>
          <a:p>
            <a:r>
              <a:rPr lang="pl-PL" sz="1600" dirty="0" err="1" smtClean="0">
                <a:latin typeface="Times New Roman" pitchFamily="18" charset="0"/>
                <a:cs typeface="Times New Roman" pitchFamily="18" charset="0"/>
              </a:rPr>
              <a:t>Jeff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Hawkins,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Hierarchical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emporal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emory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most real-world environments have both </a:t>
            </a:r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emporal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and spatial</a:t>
            </a:r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structure and a </a:t>
            </a:r>
            <a:r>
              <a: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single algorithm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to discover these patterns should take both aspects</a:t>
            </a:r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i="1" dirty="0" err="1" smtClean="0"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i="1" dirty="0" err="1" smtClean="0">
                <a:latin typeface="Times New Roman" pitchFamily="18" charset="0"/>
                <a:cs typeface="Times New Roman" pitchFamily="18" charset="0"/>
              </a:rPr>
              <a:t>account</a:t>
            </a:r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7" grpId="0"/>
      <p:bldP spid="18" grpId="0"/>
      <p:bldP spid="20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10_01_11_sklep_biedronka_mi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8823" y="995892"/>
            <a:ext cx="5849441" cy="1641020"/>
          </a:xfrm>
          <a:prstGeom prst="rect">
            <a:avLst/>
          </a:prstGeom>
        </p:spPr>
      </p:pic>
      <p:pic>
        <p:nvPicPr>
          <p:cNvPr id="6" name="Obraz 5" descr="ladybi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9223" y="686200"/>
            <a:ext cx="864096" cy="61288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339183" y="1182299"/>
            <a:ext cx="2483052" cy="461665"/>
          </a:xfrm>
          <a:prstGeom prst="rect">
            <a:avLst/>
          </a:prstGeom>
          <a:solidFill>
            <a:srgbClr val="FFFF00"/>
          </a:solidFill>
          <a:ln w="50800" cap="flat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l-PL" sz="2400" i="1" dirty="0" err="1" smtClean="0">
                <a:solidFill>
                  <a:srgbClr val="FF0000"/>
                </a:solidFill>
                <a:latin typeface="Arial Black" pitchFamily="34" charset="0"/>
              </a:rPr>
              <a:t>Ladybird</a:t>
            </a:r>
            <a:r>
              <a:rPr lang="pl-PL" sz="2400" i="1" dirty="0" smtClean="0">
                <a:solidFill>
                  <a:srgbClr val="FF0000"/>
                </a:solidFill>
                <a:latin typeface="Arial Black" pitchFamily="34" charset="0"/>
              </a:rPr>
              <a:t>, </a:t>
            </a:r>
            <a:r>
              <a:rPr lang="pl-PL" sz="2400" i="1" dirty="0" err="1" smtClean="0">
                <a:solidFill>
                  <a:srgbClr val="FF0000"/>
                </a:solidFill>
                <a:latin typeface="Arial Black" pitchFamily="34" charset="0"/>
              </a:rPr>
              <a:t>Inc</a:t>
            </a:r>
            <a:r>
              <a:rPr lang="pl-PL" sz="2400" i="1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pl-PL" sz="24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331640" y="3284984"/>
            <a:ext cx="552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would</a:t>
            </a:r>
            <a:r>
              <a:rPr lang="pl-PL" dirty="0" smtClean="0"/>
              <a:t> stop one </a:t>
            </a:r>
            <a:r>
              <a:rPr lang="pl-PL" dirty="0" err="1" smtClean="0"/>
              <a:t>from</a:t>
            </a:r>
            <a:r>
              <a:rPr lang="pl-PL" dirty="0" smtClean="0"/>
              <a:t> </a:t>
            </a:r>
            <a:r>
              <a:rPr lang="pl-PL" dirty="0" err="1" smtClean="0"/>
              <a:t>buying</a:t>
            </a:r>
            <a:r>
              <a:rPr lang="pl-PL" dirty="0" smtClean="0"/>
              <a:t> a </a:t>
            </a:r>
            <a:r>
              <a:rPr lang="pl-PL" dirty="0" err="1" smtClean="0"/>
              <a:t>demanded</a:t>
            </a:r>
            <a:r>
              <a:rPr lang="pl-PL" dirty="0" smtClean="0"/>
              <a:t> </a:t>
            </a:r>
            <a:r>
              <a:rPr lang="pl-PL" dirty="0" err="1" smtClean="0"/>
              <a:t>product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584000" y="3789040"/>
            <a:ext cx="3402663" cy="369332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product</a:t>
            </a:r>
            <a:r>
              <a:rPr lang="pl-PL" dirty="0" smtClean="0"/>
              <a:t> </a:t>
            </a:r>
            <a:r>
              <a:rPr lang="pl-PL" dirty="0" err="1" smtClean="0"/>
              <a:t>may</a:t>
            </a:r>
            <a:r>
              <a:rPr lang="pl-PL" dirty="0" smtClean="0"/>
              <a:t> be not </a:t>
            </a:r>
            <a:r>
              <a:rPr lang="pl-PL" dirty="0" err="1" smtClean="0"/>
              <a:t>available</a:t>
            </a:r>
            <a:endParaRPr lang="pl-PL" dirty="0" smtClean="0"/>
          </a:p>
        </p:txBody>
      </p:sp>
      <p:sp>
        <p:nvSpPr>
          <p:cNvPr id="8" name="pole tekstowe 7"/>
          <p:cNvSpPr txBox="1"/>
          <p:nvPr/>
        </p:nvSpPr>
        <p:spPr>
          <a:xfrm>
            <a:off x="1584000" y="4293096"/>
            <a:ext cx="3382914" cy="369332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one </a:t>
            </a:r>
            <a:r>
              <a:rPr lang="pl-PL" dirty="0" err="1" smtClean="0"/>
              <a:t>may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too</a:t>
            </a:r>
            <a:r>
              <a:rPr lang="pl-PL" dirty="0" smtClean="0"/>
              <a:t> </a:t>
            </a:r>
            <a:r>
              <a:rPr lang="pl-PL" dirty="0" err="1" smtClean="0"/>
              <a:t>little</a:t>
            </a:r>
            <a:r>
              <a:rPr lang="pl-PL" dirty="0" smtClean="0"/>
              <a:t> </a:t>
            </a:r>
            <a:r>
              <a:rPr lang="pl-PL" dirty="0" err="1" smtClean="0"/>
              <a:t>money</a:t>
            </a:r>
            <a:r>
              <a:rPr lang="pl-PL" dirty="0" smtClean="0"/>
              <a:t>    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331640" y="4859868"/>
            <a:ext cx="521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FF0000"/>
                </a:solidFill>
              </a:rPr>
              <a:t>Which</a:t>
            </a:r>
            <a:r>
              <a:rPr lang="pl-PL" b="1" dirty="0" smtClean="0">
                <a:solidFill>
                  <a:srgbClr val="FF0000"/>
                </a:solidFill>
              </a:rPr>
              <a:t> of </a:t>
            </a:r>
            <a:r>
              <a:rPr lang="pl-PL" b="1" dirty="0" err="1" smtClean="0">
                <a:solidFill>
                  <a:srgbClr val="FF0000"/>
                </a:solidFill>
              </a:rPr>
              <a:t>the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above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is</a:t>
            </a:r>
            <a:r>
              <a:rPr lang="pl-PL" b="1" dirty="0" smtClean="0">
                <a:solidFill>
                  <a:srgbClr val="FF0000"/>
                </a:solidFill>
              </a:rPr>
              <a:t> a </a:t>
            </a:r>
            <a:r>
              <a:rPr lang="pl-PL" b="1" dirty="0" err="1" smtClean="0">
                <a:solidFill>
                  <a:srgbClr val="FF0000"/>
                </a:solidFill>
              </a:rPr>
              <a:t>more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fundamental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obstacle</a:t>
            </a:r>
            <a:r>
              <a:rPr lang="pl-PL" b="1" dirty="0" smtClean="0">
                <a:solidFill>
                  <a:srgbClr val="FF0000"/>
                </a:solidFill>
              </a:rPr>
              <a:t>?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320449" y="5363924"/>
            <a:ext cx="6131871" cy="369332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pl-PL" dirty="0" err="1" smtClean="0"/>
              <a:t>Solution</a:t>
            </a:r>
            <a:r>
              <a:rPr lang="pl-PL" dirty="0" smtClean="0"/>
              <a:t>: buy </a:t>
            </a:r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can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afford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for, not </a:t>
            </a:r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wish</a:t>
            </a:r>
            <a:r>
              <a:rPr lang="pl-PL" dirty="0" smtClean="0"/>
              <a:t> to buy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27584" y="1412776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 </a:t>
            </a:r>
            <a:r>
              <a:rPr lang="pl-PL" dirty="0" err="1" smtClean="0"/>
              <a:t>typical</a:t>
            </a:r>
            <a:r>
              <a:rPr lang="pl-PL" dirty="0" smtClean="0"/>
              <a:t> modern desktop PC (2012) </a:t>
            </a:r>
            <a:r>
              <a:rPr lang="pl-PL" dirty="0" err="1" smtClean="0"/>
              <a:t>has</a:t>
            </a:r>
            <a:r>
              <a:rPr lang="pl-PL" dirty="0" smtClean="0"/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sufficient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power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to </a:t>
            </a:r>
            <a:r>
              <a:rPr lang="pl-PL" dirty="0" err="1" smtClean="0"/>
              <a:t>achieve</a:t>
            </a:r>
            <a:r>
              <a:rPr lang="pl-PL" dirty="0" smtClean="0"/>
              <a:t> </a:t>
            </a:r>
            <a:r>
              <a:rPr lang="pl-PL" dirty="0" err="1" smtClean="0"/>
              <a:t>human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r>
              <a:rPr lang="pl-PL" dirty="0" smtClean="0"/>
              <a:t> AGI .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common</a:t>
            </a:r>
            <a:r>
              <a:rPr lang="pl-PL" dirty="0" smtClean="0"/>
              <a:t> </a:t>
            </a:r>
            <a:r>
              <a:rPr lang="en-US" dirty="0" smtClean="0"/>
              <a:t>rush for </a:t>
            </a:r>
            <a:r>
              <a:rPr lang="pl-PL" dirty="0" smtClean="0"/>
              <a:t>a </a:t>
            </a:r>
            <a:r>
              <a:rPr lang="en-US" dirty="0" smtClean="0"/>
              <a:t>virtually unlimited power is unjustified</a:t>
            </a:r>
            <a:r>
              <a:rPr lang="pl-PL" dirty="0" smtClean="0"/>
              <a:t>. One </a:t>
            </a:r>
            <a:r>
              <a:rPr lang="pl-PL" dirty="0" err="1" smtClean="0"/>
              <a:t>should</a:t>
            </a:r>
            <a:r>
              <a:rPr lang="pl-PL" dirty="0" smtClean="0"/>
              <a:t> </a:t>
            </a:r>
            <a:r>
              <a:rPr lang="pl-PL" dirty="0" err="1" smtClean="0"/>
              <a:t>even</a:t>
            </a:r>
            <a:r>
              <a:rPr lang="pl-PL" dirty="0" smtClean="0"/>
              <a:t> </a:t>
            </a:r>
            <a:r>
              <a:rPr lang="pl-PL" dirty="0" err="1" smtClean="0"/>
              <a:t>avoid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temptation</a:t>
            </a:r>
            <a:r>
              <a:rPr lang="pl-PL" dirty="0" smtClean="0"/>
              <a:t> of </a:t>
            </a:r>
            <a:r>
              <a:rPr lang="pl-PL" dirty="0" err="1" smtClean="0"/>
              <a:t>upgrading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computing</a:t>
            </a:r>
            <a:r>
              <a:rPr lang="pl-PL" dirty="0" smtClean="0"/>
              <a:t> hardware.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827584" y="2649686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cognitive</a:t>
            </a:r>
            <a:r>
              <a:rPr lang="pl-PL" dirty="0" smtClean="0"/>
              <a:t> </a:t>
            </a:r>
            <a:r>
              <a:rPr lang="pl-PL" dirty="0" err="1" smtClean="0"/>
              <a:t>engine</a:t>
            </a:r>
            <a:r>
              <a:rPr lang="pl-PL" dirty="0" smtClean="0"/>
              <a:t> to be a program </a:t>
            </a:r>
            <a:r>
              <a:rPr lang="pl-PL" dirty="0" err="1" smtClean="0"/>
              <a:t>developed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self-programming</a:t>
            </a:r>
            <a:r>
              <a:rPr lang="pl-PL" dirty="0" smtClean="0"/>
              <a:t> </a:t>
            </a:r>
            <a:r>
              <a:rPr lang="pl-PL" dirty="0" err="1" smtClean="0"/>
              <a:t>methods</a:t>
            </a:r>
            <a:r>
              <a:rPr lang="pl-PL" dirty="0" smtClean="0"/>
              <a:t>, </a:t>
            </a:r>
            <a:r>
              <a:rPr lang="pl-PL" dirty="0" err="1" smtClean="0"/>
              <a:t>controlled</a:t>
            </a:r>
            <a:r>
              <a:rPr lang="pl-PL" dirty="0" smtClean="0"/>
              <a:t> by </a:t>
            </a:r>
            <a:r>
              <a:rPr lang="pl-PL" b="1" dirty="0" err="1" smtClean="0">
                <a:solidFill>
                  <a:srgbClr val="FF0000"/>
                </a:solidFill>
              </a:rPr>
              <a:t>machine</a:t>
            </a:r>
            <a:r>
              <a:rPr lang="pl-PL" b="1" dirty="0" smtClean="0">
                <a:solidFill>
                  <a:srgbClr val="FF0000"/>
                </a:solidFill>
              </a:rPr>
              <a:t> learning </a:t>
            </a:r>
            <a:r>
              <a:rPr lang="pl-PL" dirty="0" smtClean="0"/>
              <a:t>and </a:t>
            </a:r>
            <a:r>
              <a:rPr lang="pl-PL" dirty="0" err="1" smtClean="0"/>
              <a:t>embedded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a </a:t>
            </a:r>
            <a:r>
              <a:rPr lang="pl-PL" b="1" dirty="0" err="1" smtClean="0">
                <a:solidFill>
                  <a:srgbClr val="FF0000"/>
                </a:solidFill>
              </a:rPr>
              <a:t>physical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humanoid</a:t>
            </a:r>
            <a:r>
              <a:rPr lang="pl-PL" b="1" dirty="0" smtClean="0">
                <a:solidFill>
                  <a:srgbClr val="FF0000"/>
                </a:solidFill>
              </a:rPr>
              <a:t> robot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settled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a natural environment.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27584" y="386104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In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initial</a:t>
            </a:r>
            <a:r>
              <a:rPr lang="pl-PL" dirty="0" smtClean="0"/>
              <a:t> state </a:t>
            </a:r>
            <a:r>
              <a:rPr lang="pl-PL" dirty="0" err="1" smtClean="0"/>
              <a:t>the</a:t>
            </a:r>
            <a:r>
              <a:rPr lang="pl-PL" dirty="0" smtClean="0"/>
              <a:t> robot/</a:t>
            </a:r>
            <a:r>
              <a:rPr lang="pl-PL" dirty="0" err="1" smtClean="0"/>
              <a:t>cognitive</a:t>
            </a:r>
            <a:r>
              <a:rPr lang="pl-PL" dirty="0" smtClean="0"/>
              <a:t> </a:t>
            </a:r>
            <a:r>
              <a:rPr lang="pl-PL" dirty="0" err="1" smtClean="0"/>
              <a:t>engine</a:t>
            </a:r>
            <a:r>
              <a:rPr lang="pl-PL" dirty="0" smtClean="0"/>
              <a:t> </a:t>
            </a:r>
            <a:r>
              <a:rPr lang="pl-PL" dirty="0" err="1" smtClean="0"/>
              <a:t>has</a:t>
            </a:r>
            <a:r>
              <a:rPr lang="pl-PL" dirty="0" smtClean="0"/>
              <a:t> </a:t>
            </a:r>
            <a:r>
              <a:rPr lang="pl-PL" b="1" dirty="0" smtClean="0">
                <a:solidFill>
                  <a:srgbClr val="FF0000"/>
                </a:solidFill>
              </a:rPr>
              <a:t>no </a:t>
            </a:r>
            <a:r>
              <a:rPr lang="pl-PL" b="1" dirty="0" err="1" smtClean="0">
                <a:solidFill>
                  <a:srgbClr val="FF0000"/>
                </a:solidFill>
              </a:rPr>
              <a:t>a’priori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information</a:t>
            </a:r>
            <a:r>
              <a:rPr lang="pl-PL" dirty="0" smtClean="0"/>
              <a:t> on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meaning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sensory and </a:t>
            </a:r>
            <a:r>
              <a:rPr lang="pl-PL" dirty="0" err="1" smtClean="0"/>
              <a:t>actuators</a:t>
            </a:r>
            <a:r>
              <a:rPr lang="pl-PL" dirty="0" smtClean="0"/>
              <a:t>, not </a:t>
            </a:r>
            <a:r>
              <a:rPr lang="pl-PL" dirty="0" err="1" smtClean="0"/>
              <a:t>even</a:t>
            </a:r>
            <a:r>
              <a:rPr lang="pl-PL" dirty="0" smtClean="0"/>
              <a:t> </a:t>
            </a:r>
            <a:r>
              <a:rPr lang="pl-PL" dirty="0" err="1" smtClean="0"/>
              <a:t>given</a:t>
            </a:r>
            <a:r>
              <a:rPr lang="pl-PL" dirty="0" smtClean="0"/>
              <a:t> explicite </a:t>
            </a:r>
            <a:r>
              <a:rPr lang="pl-PL" dirty="0" err="1" smtClean="0"/>
              <a:t>distinction</a:t>
            </a:r>
            <a:r>
              <a:rPr lang="pl-PL" dirty="0" smtClean="0"/>
              <a:t> </a:t>
            </a:r>
            <a:r>
              <a:rPr lang="pl-PL" dirty="0" err="1" smtClean="0"/>
              <a:t>between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predefined</a:t>
            </a:r>
            <a:r>
              <a:rPr lang="pl-PL" dirty="0" smtClean="0"/>
              <a:t> </a:t>
            </a:r>
            <a:r>
              <a:rPr lang="pl-PL" dirty="0" err="1" smtClean="0"/>
              <a:t>atomic</a:t>
            </a:r>
            <a:r>
              <a:rPr lang="pl-PL" dirty="0" smtClean="0"/>
              <a:t> sensory </a:t>
            </a:r>
            <a:r>
              <a:rPr lang="pl-PL" dirty="0" err="1" smtClean="0"/>
              <a:t>concepts</a:t>
            </a:r>
            <a:r>
              <a:rPr lang="pl-PL" dirty="0" smtClean="0"/>
              <a:t> and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evolved</a:t>
            </a:r>
            <a:r>
              <a:rPr lang="pl-PL" dirty="0" smtClean="0"/>
              <a:t> </a:t>
            </a:r>
            <a:r>
              <a:rPr lang="pl-PL" dirty="0" err="1" smtClean="0"/>
              <a:t>concepts</a:t>
            </a:r>
            <a:r>
              <a:rPr lang="pl-PL" dirty="0" smtClean="0"/>
              <a:t>. No high </a:t>
            </a:r>
            <a:r>
              <a:rPr lang="pl-PL" dirty="0" err="1" smtClean="0"/>
              <a:t>level</a:t>
            </a:r>
            <a:r>
              <a:rPr lang="pl-PL" dirty="0" smtClean="0"/>
              <a:t> </a:t>
            </a:r>
            <a:r>
              <a:rPr lang="pl-PL" dirty="0" err="1" smtClean="0"/>
              <a:t>predefined</a:t>
            </a:r>
            <a:r>
              <a:rPr lang="pl-PL" dirty="0" smtClean="0"/>
              <a:t> </a:t>
            </a:r>
            <a:r>
              <a:rPr lang="pl-PL" dirty="0" err="1" smtClean="0"/>
              <a:t>algorithms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applied, </a:t>
            </a:r>
            <a:r>
              <a:rPr lang="pl-PL" dirty="0" err="1" smtClean="0"/>
              <a:t>like</a:t>
            </a:r>
            <a:r>
              <a:rPr lang="pl-PL" dirty="0" smtClean="0"/>
              <a:t> 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visual</a:t>
            </a:r>
            <a:r>
              <a:rPr lang="pl-PL" dirty="0" smtClean="0"/>
              <a:t> </a:t>
            </a:r>
            <a:r>
              <a:rPr lang="pl-PL" dirty="0" err="1" smtClean="0"/>
              <a:t>edge</a:t>
            </a:r>
            <a:r>
              <a:rPr lang="pl-PL" dirty="0" smtClean="0"/>
              <a:t> </a:t>
            </a:r>
            <a:r>
              <a:rPr lang="pl-PL" dirty="0" err="1" smtClean="0"/>
              <a:t>detect</a:t>
            </a:r>
            <a:r>
              <a:rPr lang="pl-PL" dirty="0" smtClean="0"/>
              <a:t>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27584" y="5373216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rules</a:t>
            </a:r>
            <a:r>
              <a:rPr lang="pl-PL" dirty="0" smtClean="0"/>
              <a:t> of </a:t>
            </a:r>
            <a:r>
              <a:rPr lang="pl-PL" b="1" dirty="0" err="1" smtClean="0">
                <a:solidFill>
                  <a:srgbClr val="FF0000"/>
                </a:solidFill>
              </a:rPr>
              <a:t>artificial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economics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applied as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basic</a:t>
            </a:r>
            <a:r>
              <a:rPr lang="pl-PL" dirty="0" smtClean="0"/>
              <a:t> </a:t>
            </a:r>
            <a:r>
              <a:rPr lang="pl-PL" dirty="0" err="1" smtClean="0"/>
              <a:t>mechanism</a:t>
            </a:r>
            <a:r>
              <a:rPr lang="pl-PL" dirty="0" smtClean="0"/>
              <a:t> for controlling </a:t>
            </a:r>
            <a:r>
              <a:rPr lang="pl-PL" dirty="0" err="1" smtClean="0"/>
              <a:t>the</a:t>
            </a:r>
            <a:r>
              <a:rPr lang="pl-PL" dirty="0" smtClean="0"/>
              <a:t> resources </a:t>
            </a:r>
            <a:r>
              <a:rPr lang="pl-PL" dirty="0" err="1" smtClean="0"/>
              <a:t>usage</a:t>
            </a:r>
            <a:r>
              <a:rPr lang="pl-PL" dirty="0" smtClean="0"/>
              <a:t> and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survival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evolved</a:t>
            </a:r>
            <a:r>
              <a:rPr lang="pl-PL" dirty="0" smtClean="0"/>
              <a:t> </a:t>
            </a:r>
            <a:r>
              <a:rPr lang="pl-PL" dirty="0" err="1" smtClean="0"/>
              <a:t>concepts</a:t>
            </a:r>
            <a:r>
              <a:rPr lang="pl-PL" dirty="0" smtClean="0"/>
              <a:t>. 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1473370" y="548680"/>
            <a:ext cx="6197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dirty="0" err="1" smtClean="0">
                <a:solidFill>
                  <a:schemeClr val="tx2"/>
                </a:solidFill>
              </a:rPr>
              <a:t>The</a:t>
            </a:r>
            <a:r>
              <a:rPr lang="pl-PL" sz="2800" dirty="0" smtClean="0">
                <a:solidFill>
                  <a:schemeClr val="tx2"/>
                </a:solidFill>
              </a:rPr>
              <a:t> AGINAO </a:t>
            </a:r>
            <a:r>
              <a:rPr lang="pl-PL" sz="2800" dirty="0" err="1" smtClean="0">
                <a:solidFill>
                  <a:schemeClr val="tx2"/>
                </a:solidFill>
              </a:rPr>
              <a:t>project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distinctive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attributes</a:t>
            </a:r>
            <a:endParaRPr lang="pl-PL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Nao-Si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539969"/>
            <a:ext cx="2664296" cy="2504090"/>
          </a:xfrm>
          <a:prstGeom prst="rect">
            <a:avLst/>
          </a:prstGeom>
          <a:noFill/>
        </p:spPr>
      </p:pic>
      <p:sp>
        <p:nvSpPr>
          <p:cNvPr id="3" name="Wybuch 1 2"/>
          <p:cNvSpPr/>
          <p:nvPr/>
        </p:nvSpPr>
        <p:spPr>
          <a:xfrm>
            <a:off x="539552" y="611977"/>
            <a:ext cx="2016224" cy="2232248"/>
          </a:xfrm>
          <a:prstGeom prst="irregularSeal1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E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27584" y="1476073"/>
            <a:ext cx="138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Environment</a:t>
            </a:r>
            <a:endParaRPr lang="pl-PL" dirty="0"/>
          </a:p>
        </p:txBody>
      </p:sp>
      <p:sp>
        <p:nvSpPr>
          <p:cNvPr id="5" name="Strzałka w lewo 4"/>
          <p:cNvSpPr/>
          <p:nvPr/>
        </p:nvSpPr>
        <p:spPr>
          <a:xfrm rot="10800000">
            <a:off x="2699792" y="1116033"/>
            <a:ext cx="86409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lewo 5"/>
          <p:cNvSpPr/>
          <p:nvPr/>
        </p:nvSpPr>
        <p:spPr>
          <a:xfrm>
            <a:off x="2627784" y="1764105"/>
            <a:ext cx="86409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compu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620688"/>
            <a:ext cx="2304256" cy="2462982"/>
          </a:xfrm>
          <a:prstGeom prst="rect">
            <a:avLst/>
          </a:prstGeom>
        </p:spPr>
      </p:pic>
      <p:sp>
        <p:nvSpPr>
          <p:cNvPr id="8" name="Strzałka w lewo 7"/>
          <p:cNvSpPr/>
          <p:nvPr/>
        </p:nvSpPr>
        <p:spPr>
          <a:xfrm rot="10800000">
            <a:off x="5436096" y="1116033"/>
            <a:ext cx="86409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lewo 8"/>
          <p:cNvSpPr/>
          <p:nvPr/>
        </p:nvSpPr>
        <p:spPr>
          <a:xfrm>
            <a:off x="5364088" y="1764105"/>
            <a:ext cx="86409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5364088" y="683985"/>
            <a:ext cx="92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Sensory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220072" y="2052137"/>
            <a:ext cx="1085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Actuators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627784" y="2772217"/>
            <a:ext cx="180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rgbClr val="C00000"/>
                </a:solidFill>
              </a:rPr>
              <a:t>Intel ATOM 1.6 </a:t>
            </a:r>
            <a:r>
              <a:rPr lang="pl-PL" sz="1600" dirty="0" err="1" smtClean="0">
                <a:solidFill>
                  <a:srgbClr val="C00000"/>
                </a:solidFill>
              </a:rPr>
              <a:t>GHz</a:t>
            </a:r>
            <a:r>
              <a:rPr lang="pl-PL" sz="1600" dirty="0" smtClean="0">
                <a:solidFill>
                  <a:srgbClr val="C00000"/>
                </a:solidFill>
              </a:rPr>
              <a:t/>
            </a:r>
            <a:br>
              <a:rPr lang="pl-PL" sz="1600" dirty="0" smtClean="0">
                <a:solidFill>
                  <a:srgbClr val="C00000"/>
                </a:solidFill>
              </a:rPr>
            </a:br>
            <a:r>
              <a:rPr lang="pl-PL" sz="1600" dirty="0" smtClean="0">
                <a:solidFill>
                  <a:srgbClr val="C00000"/>
                </a:solidFill>
              </a:rPr>
              <a:t>(</a:t>
            </a:r>
            <a:r>
              <a:rPr lang="pl-PL" sz="1600" dirty="0" err="1" smtClean="0">
                <a:solidFill>
                  <a:srgbClr val="C00000"/>
                </a:solidFill>
              </a:rPr>
              <a:t>Gentoo</a:t>
            </a:r>
            <a:r>
              <a:rPr lang="pl-PL" sz="1600" dirty="0" smtClean="0">
                <a:solidFill>
                  <a:srgbClr val="C00000"/>
                </a:solidFill>
              </a:rPr>
              <a:t> Linux)</a:t>
            </a:r>
            <a:endParaRPr lang="pl-PL" sz="1600" dirty="0">
              <a:solidFill>
                <a:srgbClr val="C0000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168838" y="2772217"/>
            <a:ext cx="2003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 smtClean="0">
                <a:solidFill>
                  <a:srgbClr val="C00000"/>
                </a:solidFill>
              </a:rPr>
              <a:t>Powerful</a:t>
            </a:r>
            <a:r>
              <a:rPr lang="pl-PL" sz="1600" dirty="0" smtClean="0">
                <a:solidFill>
                  <a:srgbClr val="C00000"/>
                </a:solidFill>
              </a:rPr>
              <a:t>  host</a:t>
            </a:r>
          </a:p>
          <a:p>
            <a:r>
              <a:rPr lang="pl-PL" sz="1600" dirty="0" smtClean="0">
                <a:solidFill>
                  <a:srgbClr val="C00000"/>
                </a:solidFill>
              </a:rPr>
              <a:t>Intel i7-980X (6 </a:t>
            </a:r>
            <a:r>
              <a:rPr lang="pl-PL" sz="1600" dirty="0" err="1" smtClean="0">
                <a:solidFill>
                  <a:srgbClr val="C00000"/>
                </a:solidFill>
              </a:rPr>
              <a:t>cores</a:t>
            </a:r>
            <a:r>
              <a:rPr lang="pl-PL" sz="1600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1835696" y="3717032"/>
            <a:ext cx="4248472" cy="1200329"/>
          </a:xfrm>
          <a:prstGeom prst="rect">
            <a:avLst/>
          </a:prstGeom>
          <a:solidFill>
            <a:srgbClr val="92D050">
              <a:shade val="30000"/>
              <a:satMod val="115000"/>
              <a:alpha val="15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raw visual data YUV422, 640x480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auditory data, FFT preprocessed (4 mikes)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joints positions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other</a:t>
            </a:r>
            <a:r>
              <a:rPr lang="pl-PL" dirty="0" smtClean="0"/>
              <a:t>…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838883" y="3717032"/>
            <a:ext cx="9248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2"/>
                </a:solidFill>
              </a:rPr>
              <a:t>Sensory</a:t>
            </a:r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26" name="Nawias klamrowy zamykający 25"/>
          <p:cNvSpPr/>
          <p:nvPr/>
        </p:nvSpPr>
        <p:spPr>
          <a:xfrm>
            <a:off x="6156176" y="3717032"/>
            <a:ext cx="216024" cy="1224136"/>
          </a:xfrm>
          <a:prstGeom prst="rightBrac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sz="4000" dirty="0">
              <a:solidFill>
                <a:schemeClr val="tx2"/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6444208" y="4149080"/>
            <a:ext cx="156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1"/>
                </a:solidFill>
              </a:rPr>
              <a:t>max 3 MB/</a:t>
            </a:r>
            <a:r>
              <a:rPr lang="pl-PL" dirty="0" err="1" smtClean="0">
                <a:solidFill>
                  <a:schemeClr val="accent1"/>
                </a:solidFill>
              </a:rPr>
              <a:t>sec</a:t>
            </a:r>
            <a:r>
              <a:rPr lang="pl-PL" dirty="0" smtClean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683568" y="5085184"/>
            <a:ext cx="10801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chemeClr val="accent2"/>
                </a:solidFill>
              </a:rPr>
              <a:t>Actuators</a:t>
            </a:r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1835696" y="5085185"/>
            <a:ext cx="4248472" cy="1200329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new</a:t>
            </a:r>
            <a:r>
              <a:rPr lang="pl-PL" dirty="0" smtClean="0"/>
              <a:t> </a:t>
            </a:r>
            <a:r>
              <a:rPr lang="pl-PL" dirty="0" err="1" smtClean="0"/>
              <a:t>joints</a:t>
            </a:r>
            <a:r>
              <a:rPr lang="pl-PL" dirty="0" smtClean="0"/>
              <a:t> </a:t>
            </a:r>
            <a:r>
              <a:rPr lang="pl-PL" dirty="0" err="1" smtClean="0"/>
              <a:t>positions</a:t>
            </a:r>
            <a:r>
              <a:rPr lang="pl-PL" dirty="0" smtClean="0"/>
              <a:t>, </a:t>
            </a:r>
            <a:r>
              <a:rPr lang="pl-PL" dirty="0" err="1" smtClean="0"/>
              <a:t>movements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speakers</a:t>
            </a:r>
            <a:r>
              <a:rPr lang="pl-PL" dirty="0" smtClean="0"/>
              <a:t> (2)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virtual</a:t>
            </a:r>
            <a:r>
              <a:rPr lang="pl-PL" dirty="0" smtClean="0"/>
              <a:t> </a:t>
            </a:r>
            <a:r>
              <a:rPr lang="pl-PL" dirty="0" err="1" smtClean="0"/>
              <a:t>fovea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other</a:t>
            </a:r>
            <a:r>
              <a:rPr lang="pl-PL" dirty="0" smtClean="0"/>
              <a:t>…</a:t>
            </a:r>
          </a:p>
        </p:txBody>
      </p:sp>
      <p:sp>
        <p:nvSpPr>
          <p:cNvPr id="30" name="Nawias klamrowy zamykający 29"/>
          <p:cNvSpPr/>
          <p:nvPr/>
        </p:nvSpPr>
        <p:spPr>
          <a:xfrm>
            <a:off x="6156176" y="5085184"/>
            <a:ext cx="216024" cy="1224136"/>
          </a:xfrm>
          <a:prstGeom prst="rightBrac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sz="4000" dirty="0">
              <a:solidFill>
                <a:schemeClr val="tx2"/>
              </a:solidFill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6372200" y="5517232"/>
            <a:ext cx="1432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1"/>
                </a:solidFill>
              </a:rPr>
              <a:t>&lt; 100 </a:t>
            </a:r>
            <a:r>
              <a:rPr lang="pl-PL" dirty="0" err="1" smtClean="0">
                <a:solidFill>
                  <a:schemeClr val="accent1"/>
                </a:solidFill>
              </a:rPr>
              <a:t>kB</a:t>
            </a:r>
            <a:r>
              <a:rPr lang="pl-PL" dirty="0" smtClean="0">
                <a:solidFill>
                  <a:schemeClr val="accent1"/>
                </a:solidFill>
              </a:rPr>
              <a:t>/</a:t>
            </a:r>
            <a:r>
              <a:rPr lang="pl-PL" dirty="0" err="1" smtClean="0">
                <a:solidFill>
                  <a:schemeClr val="accent1"/>
                </a:solidFill>
              </a:rPr>
              <a:t>sec</a:t>
            </a:r>
            <a:r>
              <a:rPr lang="pl-PL" dirty="0" smtClean="0">
                <a:solidFill>
                  <a:schemeClr val="accent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24" grpId="0" animBg="1"/>
      <p:bldP spid="25" grpId="0" animBg="1"/>
      <p:bldP spid="26" grpId="0" animBg="1"/>
      <p:bldP spid="27" grpId="0"/>
      <p:bldP spid="28" grpId="0" animBg="1"/>
      <p:bldP spid="29" grpId="0" animBg="1"/>
      <p:bldP spid="30" grpId="0" animBg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zaokrąglony 11"/>
          <p:cNvSpPr/>
          <p:nvPr/>
        </p:nvSpPr>
        <p:spPr>
          <a:xfrm>
            <a:off x="467544" y="5229200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rgbClr val="FF0000"/>
                </a:solidFill>
              </a:rPr>
              <a:t>Evolved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node</a:t>
            </a:r>
            <a:endParaRPr lang="pl-PL" dirty="0" smtClean="0">
              <a:solidFill>
                <a:srgbClr val="FF0000"/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467544" y="3645024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rgbClr val="FF0000"/>
                </a:solidFill>
              </a:rPr>
              <a:t>Evolved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node</a:t>
            </a:r>
            <a:endParaRPr lang="pl-PL" dirty="0" smtClean="0">
              <a:solidFill>
                <a:srgbClr val="FF0000"/>
              </a:solidFill>
            </a:endParaRPr>
          </a:p>
        </p:txBody>
      </p:sp>
      <p:sp>
        <p:nvSpPr>
          <p:cNvPr id="44" name="Elipsa 43"/>
          <p:cNvSpPr/>
          <p:nvPr/>
        </p:nvSpPr>
        <p:spPr>
          <a:xfrm>
            <a:off x="323528" y="4149080"/>
            <a:ext cx="1296144" cy="1296144"/>
          </a:xfrm>
          <a:prstGeom prst="ellipse">
            <a:avLst/>
          </a:prstGeom>
          <a:solidFill>
            <a:srgbClr val="FFFF00">
              <a:alpha val="30000"/>
            </a:srgbClr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684162" y="404664"/>
            <a:ext cx="7336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err="1" smtClean="0">
                <a:solidFill>
                  <a:schemeClr val="tx2"/>
                </a:solidFill>
              </a:rPr>
              <a:t>Evolutionary</a:t>
            </a:r>
            <a:r>
              <a:rPr lang="pl-PL" sz="2800" dirty="0" smtClean="0">
                <a:solidFill>
                  <a:schemeClr val="tx2"/>
                </a:solidFill>
              </a:rPr>
              <a:t> construction of </a:t>
            </a:r>
            <a:r>
              <a:rPr lang="pl-PL" sz="2800" dirty="0" err="1" smtClean="0">
                <a:solidFill>
                  <a:schemeClr val="tx2"/>
                </a:solidFill>
              </a:rPr>
              <a:t>the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cognitive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engine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683568" y="1124744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rgbClr val="00B050"/>
                </a:solidFill>
              </a:rPr>
              <a:t>Atomic</a:t>
            </a:r>
            <a:r>
              <a:rPr lang="pl-PL" dirty="0" smtClean="0">
                <a:solidFill>
                  <a:srgbClr val="00B050"/>
                </a:solidFill>
              </a:rPr>
              <a:t> sensory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2411760" y="1124744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rgbClr val="00B050"/>
                </a:solidFill>
              </a:rPr>
              <a:t>Atomic</a:t>
            </a:r>
            <a:r>
              <a:rPr lang="pl-PL" dirty="0" smtClean="0">
                <a:solidFill>
                  <a:srgbClr val="00B050"/>
                </a:solidFill>
              </a:rPr>
              <a:t> sensory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3275856" y="5373216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accent1"/>
                </a:solidFill>
              </a:rPr>
              <a:t>Atomic</a:t>
            </a:r>
            <a:r>
              <a:rPr lang="pl-PL" dirty="0" smtClean="0">
                <a:solidFill>
                  <a:schemeClr val="accent1"/>
                </a:solidFill>
              </a:rPr>
              <a:t> </a:t>
            </a:r>
            <a:r>
              <a:rPr lang="pl-PL" dirty="0" err="1" smtClean="0">
                <a:solidFill>
                  <a:schemeClr val="accent1"/>
                </a:solidFill>
              </a:rPr>
              <a:t>actuator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467544" y="2492896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rgbClr val="FF0000"/>
                </a:solidFill>
              </a:rPr>
              <a:t>Evolved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node</a:t>
            </a:r>
            <a:endParaRPr lang="pl-PL" dirty="0" smtClean="0">
              <a:solidFill>
                <a:srgbClr val="FF0000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2267744" y="2420888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rgbClr val="FF0000"/>
                </a:solidFill>
              </a:rPr>
              <a:t>Evolved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node</a:t>
            </a:r>
            <a:endParaRPr lang="pl-PL" dirty="0" smtClean="0">
              <a:solidFill>
                <a:srgbClr val="FF0000"/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3419872" y="3429000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rgbClr val="FF0000"/>
                </a:solidFill>
              </a:rPr>
              <a:t>Evolved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node</a:t>
            </a:r>
            <a:endParaRPr lang="pl-PL" dirty="0" smtClean="0">
              <a:solidFill>
                <a:srgbClr val="FF0000"/>
              </a:solidFill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1835696" y="5013176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rgbClr val="FF0000"/>
                </a:solidFill>
              </a:rPr>
              <a:t>Evolved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node</a:t>
            </a:r>
            <a:endParaRPr lang="pl-PL" dirty="0" smtClean="0">
              <a:solidFill>
                <a:srgbClr val="FF0000"/>
              </a:solidFill>
            </a:endParaRPr>
          </a:p>
        </p:txBody>
      </p:sp>
      <p:cxnSp>
        <p:nvCxnSpPr>
          <p:cNvPr id="16" name="Łącznik prosty ze strzałką 15"/>
          <p:cNvCxnSpPr/>
          <p:nvPr/>
        </p:nvCxnSpPr>
        <p:spPr>
          <a:xfrm rot="16200000" flipH="1">
            <a:off x="683568" y="2060848"/>
            <a:ext cx="648072" cy="7200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>
            <a:off x="1547664" y="1772816"/>
            <a:ext cx="1152128" cy="57606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rot="16200000" flipH="1">
            <a:off x="2699792" y="1988840"/>
            <a:ext cx="576064" cy="14401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rot="16200000" flipH="1">
            <a:off x="683568" y="3212976"/>
            <a:ext cx="432048" cy="28803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 rot="5400000">
            <a:off x="324322" y="4725144"/>
            <a:ext cx="863302" cy="79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 rot="5400000">
            <a:off x="719572" y="6129300"/>
            <a:ext cx="504056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 rot="5400000">
            <a:off x="1583668" y="5841268"/>
            <a:ext cx="576064" cy="21602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 rot="5400000">
            <a:off x="1980506" y="6021288"/>
            <a:ext cx="719286" cy="79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/>
          <p:nvPr/>
        </p:nvCxnSpPr>
        <p:spPr>
          <a:xfrm rot="16200000" flipH="1">
            <a:off x="2411760" y="5949280"/>
            <a:ext cx="720080" cy="14401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 rot="16200000" flipH="1">
            <a:off x="2159732" y="3392996"/>
            <a:ext cx="720080" cy="7200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/>
          <p:nvPr/>
        </p:nvCxnSpPr>
        <p:spPr>
          <a:xfrm>
            <a:off x="2987824" y="3068960"/>
            <a:ext cx="1008112" cy="28803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/>
          <p:nvPr/>
        </p:nvCxnSpPr>
        <p:spPr>
          <a:xfrm rot="5400000">
            <a:off x="3383868" y="4545124"/>
            <a:ext cx="1224136" cy="28803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/>
          <p:nvPr/>
        </p:nvCxnSpPr>
        <p:spPr>
          <a:xfrm rot="10800000" flipV="1">
            <a:off x="2699792" y="4077866"/>
            <a:ext cx="1008906" cy="86330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/>
          <p:cNvCxnSpPr/>
          <p:nvPr/>
        </p:nvCxnSpPr>
        <p:spPr>
          <a:xfrm>
            <a:off x="1187624" y="3140968"/>
            <a:ext cx="936104" cy="64807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ze strzałką 48"/>
          <p:cNvCxnSpPr/>
          <p:nvPr/>
        </p:nvCxnSpPr>
        <p:spPr>
          <a:xfrm rot="5400000">
            <a:off x="1980109" y="4580731"/>
            <a:ext cx="432048" cy="28882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rostokąt zaokrąglony 54"/>
          <p:cNvSpPr/>
          <p:nvPr/>
        </p:nvSpPr>
        <p:spPr>
          <a:xfrm>
            <a:off x="5148064" y="1844824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accent4"/>
                </a:solidFill>
              </a:rPr>
              <a:t>Conceptnode</a:t>
            </a:r>
            <a:endParaRPr lang="pl-PL" dirty="0">
              <a:solidFill>
                <a:schemeClr val="accent4"/>
              </a:solidFill>
            </a:endParaRPr>
          </a:p>
        </p:txBody>
      </p:sp>
      <p:cxnSp>
        <p:nvCxnSpPr>
          <p:cNvPr id="57" name="Łącznik prosty ze strzałką 56"/>
          <p:cNvCxnSpPr/>
          <p:nvPr/>
        </p:nvCxnSpPr>
        <p:spPr>
          <a:xfrm>
            <a:off x="3563888" y="1412776"/>
            <a:ext cx="1512168" cy="432048"/>
          </a:xfrm>
          <a:prstGeom prst="straightConnector1">
            <a:avLst/>
          </a:prstGeom>
          <a:ln w="25400">
            <a:solidFill>
              <a:schemeClr val="accent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ze strzałką 58"/>
          <p:cNvCxnSpPr/>
          <p:nvPr/>
        </p:nvCxnSpPr>
        <p:spPr>
          <a:xfrm flipV="1">
            <a:off x="3491880" y="2204864"/>
            <a:ext cx="1584176" cy="504056"/>
          </a:xfrm>
          <a:prstGeom prst="straightConnector1">
            <a:avLst/>
          </a:prstGeom>
          <a:ln w="25400">
            <a:solidFill>
              <a:schemeClr val="accent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ze strzałką 60"/>
          <p:cNvCxnSpPr/>
          <p:nvPr/>
        </p:nvCxnSpPr>
        <p:spPr>
          <a:xfrm rot="5400000" flipH="1" flipV="1">
            <a:off x="3239852" y="3681028"/>
            <a:ext cx="3168352" cy="792088"/>
          </a:xfrm>
          <a:prstGeom prst="straightConnector1">
            <a:avLst/>
          </a:prstGeom>
          <a:ln w="25400">
            <a:solidFill>
              <a:schemeClr val="accent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pole tekstowe 62"/>
          <p:cNvSpPr txBox="1"/>
          <p:nvPr/>
        </p:nvSpPr>
        <p:spPr>
          <a:xfrm>
            <a:off x="6300192" y="980728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accent4"/>
                </a:solidFill>
              </a:rPr>
              <a:t> program </a:t>
            </a:r>
            <a:r>
              <a:rPr lang="pl-PL" sz="1600" dirty="0" err="1" smtClean="0">
                <a:solidFill>
                  <a:schemeClr val="accent4"/>
                </a:solidFill>
              </a:rPr>
              <a:t>code</a:t>
            </a:r>
            <a:endParaRPr lang="pl-PL" sz="1600" dirty="0" smtClean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accent4"/>
                </a:solidFill>
              </a:rPr>
              <a:t> I/O </a:t>
            </a:r>
            <a:r>
              <a:rPr lang="pl-PL" sz="1600" dirty="0" err="1" smtClean="0">
                <a:solidFill>
                  <a:schemeClr val="accent4"/>
                </a:solidFill>
              </a:rPr>
              <a:t>structure</a:t>
            </a:r>
            <a:endParaRPr lang="pl-PL" sz="1600" dirty="0" smtClean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accent4"/>
                </a:solidFill>
              </a:rPr>
              <a:t> </a:t>
            </a:r>
            <a:r>
              <a:rPr lang="pl-PL" sz="1600" dirty="0" err="1" smtClean="0">
                <a:solidFill>
                  <a:schemeClr val="accent4"/>
                </a:solidFill>
              </a:rPr>
              <a:t>type</a:t>
            </a:r>
            <a:r>
              <a:rPr lang="pl-PL" sz="1600" dirty="0" smtClean="0">
                <a:solidFill>
                  <a:schemeClr val="accent4"/>
                </a:solidFill>
              </a:rPr>
              <a:t> (</a:t>
            </a:r>
            <a:r>
              <a:rPr lang="pl-PL" sz="1600" dirty="0" err="1" smtClean="0">
                <a:solidFill>
                  <a:schemeClr val="accent4"/>
                </a:solidFill>
              </a:rPr>
              <a:t>atomic</a:t>
            </a:r>
            <a:r>
              <a:rPr lang="pl-PL" sz="1600" dirty="0" smtClean="0">
                <a:solidFill>
                  <a:schemeClr val="accent4"/>
                </a:solidFill>
              </a:rPr>
              <a:t>, </a:t>
            </a:r>
            <a:r>
              <a:rPr lang="pl-PL" sz="1600" dirty="0" err="1" smtClean="0">
                <a:solidFill>
                  <a:schemeClr val="accent4"/>
                </a:solidFill>
              </a:rPr>
              <a:t>evolved</a:t>
            </a:r>
            <a:r>
              <a:rPr lang="pl-PL" sz="1600" dirty="0" smtClean="0">
                <a:solidFill>
                  <a:schemeClr val="accent4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accent4"/>
                </a:solidFill>
              </a:rPr>
              <a:t> </a:t>
            </a:r>
            <a:r>
              <a:rPr lang="pl-PL" sz="1600" dirty="0" err="1" smtClean="0">
                <a:solidFill>
                  <a:schemeClr val="accent4"/>
                </a:solidFill>
              </a:rPr>
              <a:t>local</a:t>
            </a:r>
            <a:r>
              <a:rPr lang="pl-PL" sz="1600" dirty="0" smtClean="0">
                <a:solidFill>
                  <a:schemeClr val="accent4"/>
                </a:solidFill>
              </a:rPr>
              <a:t> </a:t>
            </a:r>
            <a:r>
              <a:rPr lang="pl-PL" sz="1600" dirty="0" err="1" smtClean="0">
                <a:solidFill>
                  <a:schemeClr val="accent4"/>
                </a:solidFill>
              </a:rPr>
              <a:t>static</a:t>
            </a:r>
            <a:r>
              <a:rPr lang="pl-PL" sz="1600" dirty="0" smtClean="0">
                <a:solidFill>
                  <a:schemeClr val="accent4"/>
                </a:solidFill>
              </a:rPr>
              <a:t> </a:t>
            </a:r>
            <a:r>
              <a:rPr lang="pl-PL" sz="1600" dirty="0" err="1" smtClean="0">
                <a:solidFill>
                  <a:schemeClr val="accent4"/>
                </a:solidFill>
              </a:rPr>
              <a:t>memory</a:t>
            </a:r>
            <a:endParaRPr lang="pl-PL" sz="1600" dirty="0" smtClean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accent4"/>
                </a:solidFill>
              </a:rPr>
              <a:t> </a:t>
            </a:r>
            <a:r>
              <a:rPr lang="pl-PL" sz="1600" dirty="0" err="1" smtClean="0">
                <a:solidFill>
                  <a:schemeClr val="accent4"/>
                </a:solidFill>
              </a:rPr>
              <a:t>priority</a:t>
            </a:r>
            <a:endParaRPr lang="pl-PL" sz="1600" dirty="0" smtClean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accent4"/>
                </a:solidFill>
              </a:rPr>
              <a:t> resources</a:t>
            </a: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accent4"/>
                </a:solidFill>
              </a:rPr>
              <a:t> </a:t>
            </a:r>
            <a:r>
              <a:rPr lang="pl-PL" sz="1600" dirty="0" err="1" smtClean="0">
                <a:solidFill>
                  <a:schemeClr val="accent4"/>
                </a:solidFill>
              </a:rPr>
              <a:t>expiration</a:t>
            </a:r>
            <a:endParaRPr lang="pl-PL" sz="1600" dirty="0" smtClean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accent4"/>
                </a:solidFill>
              </a:rPr>
              <a:t> list of </a:t>
            </a:r>
            <a:r>
              <a:rPr lang="pl-PL" sz="1600" dirty="0" err="1" smtClean="0">
                <a:solidFill>
                  <a:schemeClr val="accent4"/>
                </a:solidFill>
              </a:rPr>
              <a:t>actions</a:t>
            </a:r>
            <a:r>
              <a:rPr lang="pl-PL" sz="1600" dirty="0" smtClean="0">
                <a:solidFill>
                  <a:schemeClr val="accent4"/>
                </a:solidFill>
              </a:rPr>
              <a:t>, </a:t>
            </a:r>
            <a:r>
              <a:rPr lang="pl-PL" sz="1600" dirty="0" err="1" smtClean="0">
                <a:solidFill>
                  <a:schemeClr val="accent4"/>
                </a:solidFill>
              </a:rPr>
              <a:t>rewards</a:t>
            </a:r>
            <a:endParaRPr lang="pl-PL" sz="1600" dirty="0" smtClean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accent4"/>
                </a:solidFill>
              </a:rPr>
              <a:t> </a:t>
            </a:r>
            <a:r>
              <a:rPr lang="pl-PL" sz="1600" dirty="0" err="1" smtClean="0">
                <a:solidFill>
                  <a:schemeClr val="accent4"/>
                </a:solidFill>
              </a:rPr>
              <a:t>other</a:t>
            </a:r>
            <a:endParaRPr lang="pl-PL" sz="1600" dirty="0">
              <a:solidFill>
                <a:schemeClr val="accent4"/>
              </a:solidFill>
            </a:endParaRPr>
          </a:p>
        </p:txBody>
      </p:sp>
      <p:cxnSp>
        <p:nvCxnSpPr>
          <p:cNvPr id="34" name="Łącznik prosty ze strzałką 33"/>
          <p:cNvCxnSpPr/>
          <p:nvPr/>
        </p:nvCxnSpPr>
        <p:spPr>
          <a:xfrm rot="5400000">
            <a:off x="755576" y="4725144"/>
            <a:ext cx="864096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Łącznik zakrzywiony 86"/>
          <p:cNvCxnSpPr/>
          <p:nvPr/>
        </p:nvCxnSpPr>
        <p:spPr>
          <a:xfrm rot="5400000">
            <a:off x="2375756" y="4113076"/>
            <a:ext cx="864096" cy="792088"/>
          </a:xfrm>
          <a:prstGeom prst="curvedConnector3">
            <a:avLst>
              <a:gd name="adj1" fmla="val 58466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zaokrąglony 12"/>
          <p:cNvSpPr/>
          <p:nvPr/>
        </p:nvSpPr>
        <p:spPr>
          <a:xfrm>
            <a:off x="1835696" y="3861048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rgbClr val="FF0000"/>
                </a:solidFill>
              </a:rPr>
              <a:t>Evolved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node</a:t>
            </a:r>
            <a:endParaRPr lang="pl-PL" dirty="0" smtClean="0">
              <a:solidFill>
                <a:srgbClr val="FF0000"/>
              </a:solidFill>
            </a:endParaRPr>
          </a:p>
        </p:txBody>
      </p:sp>
      <p:cxnSp>
        <p:nvCxnSpPr>
          <p:cNvPr id="103" name="Łącznik prosty 102"/>
          <p:cNvCxnSpPr/>
          <p:nvPr/>
        </p:nvCxnSpPr>
        <p:spPr>
          <a:xfrm rot="16200000" flipH="1">
            <a:off x="2483768" y="3356992"/>
            <a:ext cx="1008112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Prostokąt zaokrąglony 65"/>
          <p:cNvSpPr/>
          <p:nvPr/>
        </p:nvSpPr>
        <p:spPr>
          <a:xfrm>
            <a:off x="6012160" y="4149080"/>
            <a:ext cx="1944216" cy="165618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accent4"/>
                </a:solidFill>
              </a:rPr>
              <a:t>Generalized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 err="1" smtClean="0">
                <a:solidFill>
                  <a:schemeClr val="accent4"/>
                </a:solidFill>
              </a:rPr>
              <a:t>artificial</a:t>
            </a:r>
            <a:r>
              <a:rPr lang="pl-PL" dirty="0" smtClean="0">
                <a:solidFill>
                  <a:schemeClr val="accent4"/>
                </a:solidFill>
              </a:rPr>
              <a:t> neuron.</a:t>
            </a:r>
          </a:p>
          <a:p>
            <a:pPr algn="ctr"/>
            <a:r>
              <a:rPr lang="pl-PL" dirty="0" smtClean="0">
                <a:solidFill>
                  <a:schemeClr val="accent4"/>
                </a:solidFill>
              </a:rPr>
              <a:t>Transfer </a:t>
            </a:r>
            <a:r>
              <a:rPr lang="pl-PL" dirty="0" err="1" smtClean="0">
                <a:solidFill>
                  <a:schemeClr val="accent4"/>
                </a:solidFill>
              </a:rPr>
              <a:t>function</a:t>
            </a:r>
            <a:r>
              <a:rPr lang="pl-PL" dirty="0" smtClean="0">
                <a:solidFill>
                  <a:schemeClr val="accent4"/>
                </a:solidFill>
              </a:rPr>
              <a:t/>
            </a:r>
            <a:br>
              <a:rPr lang="pl-PL" dirty="0" smtClean="0">
                <a:solidFill>
                  <a:schemeClr val="accent4"/>
                </a:solidFill>
              </a:rPr>
            </a:br>
            <a:r>
              <a:rPr lang="pl-PL" dirty="0" smtClean="0">
                <a:solidFill>
                  <a:schemeClr val="accent4"/>
                </a:solidFill>
              </a:rPr>
              <a:t> == PROGRAM</a:t>
            </a:r>
          </a:p>
          <a:p>
            <a:pPr algn="ctr"/>
            <a:endParaRPr lang="pl-PL" dirty="0" smtClean="0">
              <a:solidFill>
                <a:schemeClr val="accent4"/>
              </a:solidFill>
            </a:endParaRPr>
          </a:p>
          <a:p>
            <a:pPr algn="ctr"/>
            <a:endParaRPr lang="pl-PL" dirty="0" smtClean="0">
              <a:solidFill>
                <a:schemeClr val="accent4"/>
              </a:solidFill>
            </a:endParaRPr>
          </a:p>
        </p:txBody>
      </p:sp>
      <p:cxnSp>
        <p:nvCxnSpPr>
          <p:cNvPr id="67" name="Łącznik prosty ze strzałką 66"/>
          <p:cNvCxnSpPr/>
          <p:nvPr/>
        </p:nvCxnSpPr>
        <p:spPr>
          <a:xfrm rot="5400000">
            <a:off x="6012954" y="3789040"/>
            <a:ext cx="576064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Łącznik prosty ze strzałką 68"/>
          <p:cNvCxnSpPr/>
          <p:nvPr/>
        </p:nvCxnSpPr>
        <p:spPr>
          <a:xfrm rot="5400000">
            <a:off x="6228978" y="3788246"/>
            <a:ext cx="576064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Łącznik prosty ze strzałką 69"/>
          <p:cNvCxnSpPr/>
          <p:nvPr/>
        </p:nvCxnSpPr>
        <p:spPr>
          <a:xfrm rot="5400000">
            <a:off x="6445002" y="3788246"/>
            <a:ext cx="576064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Łącznik prosty ze strzałką 70"/>
          <p:cNvCxnSpPr/>
          <p:nvPr/>
        </p:nvCxnSpPr>
        <p:spPr>
          <a:xfrm rot="5400000">
            <a:off x="7235502" y="3788246"/>
            <a:ext cx="576064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pole tekstowe 72"/>
          <p:cNvSpPr txBox="1"/>
          <p:nvPr/>
        </p:nvSpPr>
        <p:spPr>
          <a:xfrm>
            <a:off x="6804248" y="3356992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/>
              <a:t>...</a:t>
            </a:r>
            <a:endParaRPr lang="en-US" sz="4000" dirty="0"/>
          </a:p>
        </p:txBody>
      </p:sp>
      <p:cxnSp>
        <p:nvCxnSpPr>
          <p:cNvPr id="74" name="Łącznik prosty ze strzałką 73"/>
          <p:cNvCxnSpPr/>
          <p:nvPr/>
        </p:nvCxnSpPr>
        <p:spPr>
          <a:xfrm rot="5400000">
            <a:off x="6408204" y="5553236"/>
            <a:ext cx="576064" cy="50405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Łącznik prosty 75"/>
          <p:cNvCxnSpPr/>
          <p:nvPr/>
        </p:nvCxnSpPr>
        <p:spPr>
          <a:xfrm rot="5400000">
            <a:off x="6840252" y="5409220"/>
            <a:ext cx="21602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Łącznik prosty ze strzałką 84"/>
          <p:cNvCxnSpPr/>
          <p:nvPr/>
        </p:nvCxnSpPr>
        <p:spPr>
          <a:xfrm rot="5400000">
            <a:off x="6660232" y="5805264"/>
            <a:ext cx="576858" cy="79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Łącznik prosty ze strzałką 85"/>
          <p:cNvCxnSpPr/>
          <p:nvPr/>
        </p:nvCxnSpPr>
        <p:spPr>
          <a:xfrm rot="16200000" flipH="1">
            <a:off x="6912260" y="5553236"/>
            <a:ext cx="576064" cy="50405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Elipsa 105"/>
          <p:cNvSpPr/>
          <p:nvPr/>
        </p:nvSpPr>
        <p:spPr>
          <a:xfrm>
            <a:off x="6876256" y="55172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`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5" dur="1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8" dur="1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1" dur="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4" dur="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7" dur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0" dur="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3" dur="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6" dur="1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9" dur="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2" dur="1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3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44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4" grpId="0" animBg="1"/>
      <p:bldP spid="55" grpId="0" animBg="1"/>
      <p:bldP spid="63" grpId="0"/>
      <p:bldP spid="13" grpId="0" animBg="1"/>
      <p:bldP spid="66" grpId="0" animBg="1"/>
      <p:bldP spid="73" grpId="0"/>
      <p:bldP spid="1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chemat blokowy: opóźnienie 52"/>
          <p:cNvSpPr/>
          <p:nvPr/>
        </p:nvSpPr>
        <p:spPr>
          <a:xfrm>
            <a:off x="2843808" y="764704"/>
            <a:ext cx="3456384" cy="2880320"/>
          </a:xfrm>
          <a:prstGeom prst="flowChartDelay">
            <a:avLst/>
          </a:prstGeom>
          <a:solidFill>
            <a:schemeClr val="bg2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rostokąt 20"/>
          <p:cNvSpPr/>
          <p:nvPr/>
        </p:nvSpPr>
        <p:spPr>
          <a:xfrm>
            <a:off x="2195736" y="1628800"/>
            <a:ext cx="504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int</a:t>
            </a:r>
            <a:endParaRPr lang="en-US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535740" y="404664"/>
            <a:ext cx="199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tx2"/>
                </a:solidFill>
              </a:rPr>
              <a:t>VM Diagram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83568" y="1628800"/>
            <a:ext cx="504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size</a:t>
            </a:r>
            <a:endParaRPr lang="en-US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1187624" y="1628800"/>
            <a:ext cx="504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int</a:t>
            </a:r>
            <a:endParaRPr lang="en-US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1691680" y="1628800"/>
            <a:ext cx="504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int</a:t>
            </a:r>
            <a:endParaRPr lang="en-US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24" name="Łącznik prosty 23"/>
          <p:cNvCxnSpPr/>
          <p:nvPr/>
        </p:nvCxnSpPr>
        <p:spPr>
          <a:xfrm>
            <a:off x="2195736" y="1628800"/>
            <a:ext cx="288032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2195736" y="1988840"/>
            <a:ext cx="288032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rostokąt 27"/>
          <p:cNvSpPr/>
          <p:nvPr/>
        </p:nvSpPr>
        <p:spPr>
          <a:xfrm>
            <a:off x="2195792" y="2348880"/>
            <a:ext cx="504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int</a:t>
            </a:r>
            <a:endParaRPr lang="en-US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683624" y="2348880"/>
            <a:ext cx="504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size</a:t>
            </a:r>
            <a:endParaRPr lang="en-US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1187680" y="2348880"/>
            <a:ext cx="504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int</a:t>
            </a:r>
            <a:endParaRPr lang="en-US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1691736" y="2348880"/>
            <a:ext cx="504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int</a:t>
            </a:r>
            <a:endParaRPr lang="en-US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32" name="Łącznik prosty 31"/>
          <p:cNvCxnSpPr/>
          <p:nvPr/>
        </p:nvCxnSpPr>
        <p:spPr>
          <a:xfrm>
            <a:off x="2195792" y="2348880"/>
            <a:ext cx="288032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>
            <a:off x="2195792" y="2708920"/>
            <a:ext cx="288032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/>
          <p:cNvSpPr/>
          <p:nvPr/>
        </p:nvSpPr>
        <p:spPr>
          <a:xfrm>
            <a:off x="8172456" y="1988840"/>
            <a:ext cx="504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int</a:t>
            </a:r>
            <a:endParaRPr lang="en-US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6660288" y="1988840"/>
            <a:ext cx="504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size</a:t>
            </a:r>
            <a:endParaRPr lang="en-US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6" name="Prostokąt 35"/>
          <p:cNvSpPr/>
          <p:nvPr/>
        </p:nvSpPr>
        <p:spPr>
          <a:xfrm>
            <a:off x="7164344" y="1988840"/>
            <a:ext cx="504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int</a:t>
            </a:r>
            <a:endParaRPr lang="en-US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7" name="Prostokąt 36"/>
          <p:cNvSpPr/>
          <p:nvPr/>
        </p:nvSpPr>
        <p:spPr>
          <a:xfrm>
            <a:off x="7668400" y="1988840"/>
            <a:ext cx="504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int</a:t>
            </a:r>
            <a:endParaRPr lang="en-US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38" name="Łącznik prosty 37"/>
          <p:cNvCxnSpPr/>
          <p:nvPr/>
        </p:nvCxnSpPr>
        <p:spPr>
          <a:xfrm>
            <a:off x="8172456" y="1988840"/>
            <a:ext cx="288032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38"/>
          <p:cNvCxnSpPr/>
          <p:nvPr/>
        </p:nvCxnSpPr>
        <p:spPr>
          <a:xfrm>
            <a:off x="8172456" y="2348880"/>
            <a:ext cx="288032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rostokąt 40"/>
          <p:cNvSpPr/>
          <p:nvPr/>
        </p:nvSpPr>
        <p:spPr>
          <a:xfrm>
            <a:off x="3203848" y="2915652"/>
            <a:ext cx="504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int</a:t>
            </a:r>
            <a:endParaRPr lang="en-US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2" name="Prostokąt 41"/>
          <p:cNvSpPr/>
          <p:nvPr/>
        </p:nvSpPr>
        <p:spPr>
          <a:xfrm>
            <a:off x="3707904" y="2915652"/>
            <a:ext cx="504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int</a:t>
            </a:r>
            <a:endParaRPr lang="en-US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3" name="Prostokąt 42"/>
          <p:cNvSpPr/>
          <p:nvPr/>
        </p:nvSpPr>
        <p:spPr>
          <a:xfrm>
            <a:off x="4211960" y="2915652"/>
            <a:ext cx="504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int</a:t>
            </a:r>
            <a:endParaRPr lang="en-US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6" name="pole tekstowe 45"/>
          <p:cNvSpPr txBox="1"/>
          <p:nvPr/>
        </p:nvSpPr>
        <p:spPr>
          <a:xfrm>
            <a:off x="3402897" y="3240000"/>
            <a:ext cx="116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rgbClr val="C00000"/>
                </a:solidFill>
              </a:rPr>
              <a:t>local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static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7" name="Prostokąt 46"/>
          <p:cNvSpPr/>
          <p:nvPr/>
        </p:nvSpPr>
        <p:spPr>
          <a:xfrm>
            <a:off x="3203848" y="1052776"/>
            <a:ext cx="504000" cy="360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int</a:t>
            </a:r>
            <a:endParaRPr lang="en-US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3203848" y="720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rgbClr val="0070C0"/>
                </a:solidFill>
              </a:rPr>
              <a:t>acc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9" name="Prostokąt 48"/>
          <p:cNvSpPr/>
          <p:nvPr/>
        </p:nvSpPr>
        <p:spPr>
          <a:xfrm>
            <a:off x="3923984" y="1052776"/>
            <a:ext cx="504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int</a:t>
            </a:r>
            <a:endParaRPr lang="en-US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0" name="pole tekstowe 49"/>
          <p:cNvSpPr txBox="1"/>
          <p:nvPr/>
        </p:nvSpPr>
        <p:spPr>
          <a:xfrm>
            <a:off x="3923984" y="720000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chemeClr val="accent3">
                    <a:lumMod val="75000"/>
                  </a:schemeClr>
                </a:solidFill>
              </a:rPr>
              <a:t>idx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1" name="Prostokąt 50"/>
          <p:cNvSpPr/>
          <p:nvPr/>
        </p:nvSpPr>
        <p:spPr>
          <a:xfrm>
            <a:off x="4644008" y="1052776"/>
            <a:ext cx="288032" cy="3600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Z</a:t>
            </a:r>
            <a:endParaRPr lang="en-US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2" name="Prostokąt 51"/>
          <p:cNvSpPr/>
          <p:nvPr/>
        </p:nvSpPr>
        <p:spPr>
          <a:xfrm>
            <a:off x="5148064" y="1052776"/>
            <a:ext cx="288032" cy="3600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M</a:t>
            </a:r>
            <a:endParaRPr lang="en-US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4" name="Prostokąt zaokrąglony 53"/>
          <p:cNvSpPr/>
          <p:nvPr/>
        </p:nvSpPr>
        <p:spPr>
          <a:xfrm>
            <a:off x="3707904" y="1772816"/>
            <a:ext cx="151216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CPU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pole tekstowe 54"/>
          <p:cNvSpPr txBox="1"/>
          <p:nvPr/>
        </p:nvSpPr>
        <p:spPr>
          <a:xfrm>
            <a:off x="704037" y="971436"/>
            <a:ext cx="91563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dirty="0" err="1" smtClean="0"/>
              <a:t>Input</a:t>
            </a:r>
            <a:r>
              <a:rPr lang="pl-PL" dirty="0" smtClean="0"/>
              <a:t>(s)</a:t>
            </a:r>
            <a:endParaRPr lang="en-US" dirty="0"/>
          </a:p>
        </p:txBody>
      </p:sp>
      <p:sp>
        <p:nvSpPr>
          <p:cNvPr id="56" name="pole tekstowe 55"/>
          <p:cNvSpPr txBox="1"/>
          <p:nvPr/>
        </p:nvSpPr>
        <p:spPr>
          <a:xfrm>
            <a:off x="6660232" y="1331476"/>
            <a:ext cx="85632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dirty="0" err="1" smtClean="0"/>
              <a:t>Output</a:t>
            </a:r>
            <a:endParaRPr lang="en-US" dirty="0"/>
          </a:p>
        </p:txBody>
      </p:sp>
      <p:cxnSp>
        <p:nvCxnSpPr>
          <p:cNvPr id="62" name="Łącznik prosty ze strzałką 61"/>
          <p:cNvCxnSpPr/>
          <p:nvPr/>
        </p:nvCxnSpPr>
        <p:spPr>
          <a:xfrm>
            <a:off x="5220072" y="2160000"/>
            <a:ext cx="1440160" cy="1588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Łącznik prosty ze strzałką 78"/>
          <p:cNvCxnSpPr>
            <a:stCxn id="47" idx="2"/>
          </p:cNvCxnSpPr>
          <p:nvPr/>
        </p:nvCxnSpPr>
        <p:spPr>
          <a:xfrm rot="16200000" flipH="1">
            <a:off x="3473070" y="1395554"/>
            <a:ext cx="361628" cy="396072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Łącznik prosty ze strzałką 81"/>
          <p:cNvCxnSpPr/>
          <p:nvPr/>
        </p:nvCxnSpPr>
        <p:spPr>
          <a:xfrm rot="5400000">
            <a:off x="3960329" y="1592399"/>
            <a:ext cx="360040" cy="794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Łącznik prosty ze strzałką 86"/>
          <p:cNvCxnSpPr/>
          <p:nvPr/>
        </p:nvCxnSpPr>
        <p:spPr>
          <a:xfrm rot="5400000">
            <a:off x="4607607" y="1592399"/>
            <a:ext cx="360040" cy="794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Łącznik prosty ze strzałką 87"/>
          <p:cNvCxnSpPr>
            <a:stCxn id="52" idx="2"/>
          </p:cNvCxnSpPr>
          <p:nvPr/>
        </p:nvCxnSpPr>
        <p:spPr>
          <a:xfrm rot="5400000">
            <a:off x="4968044" y="1448780"/>
            <a:ext cx="360040" cy="288032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Łącznik prosty ze strzałką 89"/>
          <p:cNvCxnSpPr/>
          <p:nvPr/>
        </p:nvCxnSpPr>
        <p:spPr>
          <a:xfrm rot="5400000">
            <a:off x="3780000" y="2744527"/>
            <a:ext cx="360040" cy="794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Łącznik prosty ze strzałką 91"/>
          <p:cNvCxnSpPr/>
          <p:nvPr/>
        </p:nvCxnSpPr>
        <p:spPr>
          <a:xfrm>
            <a:off x="2699792" y="1844824"/>
            <a:ext cx="936104" cy="1528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Łącznik prosty ze strzałką 93"/>
          <p:cNvCxnSpPr/>
          <p:nvPr/>
        </p:nvCxnSpPr>
        <p:spPr>
          <a:xfrm flipV="1">
            <a:off x="2699792" y="2340000"/>
            <a:ext cx="936104" cy="1711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pole tekstowe 97"/>
          <p:cNvSpPr txBox="1"/>
          <p:nvPr/>
        </p:nvSpPr>
        <p:spPr>
          <a:xfrm>
            <a:off x="1088404" y="4437112"/>
            <a:ext cx="254749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0000 MOVI IDX,	0002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0003 MOVX A, var1[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0006 SAVI [00],A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0009 RET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9" name="pole tekstowe 98"/>
          <p:cNvSpPr txBox="1"/>
          <p:nvPr/>
        </p:nvSpPr>
        <p:spPr>
          <a:xfrm>
            <a:off x="5508104" y="4437112"/>
            <a:ext cx="2332690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0000 MOV A, var1[00]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0005 ADD A, var2[00]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0010 APPEND, A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0011 JZ 0005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0014 RET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Elipsa 44"/>
          <p:cNvSpPr/>
          <p:nvPr/>
        </p:nvSpPr>
        <p:spPr>
          <a:xfrm>
            <a:off x="2592000" y="176400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7" name="Elipsa 56"/>
          <p:cNvSpPr/>
          <p:nvPr/>
        </p:nvSpPr>
        <p:spPr>
          <a:xfrm>
            <a:off x="2592000" y="244800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0" dur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6" dur="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9" dur="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5" dur="1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8" dur="1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1" dur="1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4" dur="1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1" grpId="0" animBg="1"/>
      <p:bldP spid="3" grpId="0" animBg="1"/>
      <p:bldP spid="19" grpId="0" animBg="1"/>
      <p:bldP spid="20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41" grpId="0" animBg="1"/>
      <p:bldP spid="42" grpId="0" animBg="1"/>
      <p:bldP spid="43" grpId="0" animBg="1"/>
      <p:bldP spid="46" grpId="0"/>
      <p:bldP spid="47" grpId="0" animBg="1"/>
      <p:bldP spid="48" grpId="0"/>
      <p:bldP spid="49" grpId="0" animBg="1"/>
      <p:bldP spid="50" grpId="0"/>
      <p:bldP spid="51" grpId="0" animBg="1"/>
      <p:bldP spid="52" grpId="0" animBg="1"/>
      <p:bldP spid="54" grpId="0" animBg="1"/>
      <p:bldP spid="55" grpId="0" animBg="1"/>
      <p:bldP spid="56" grpId="0" animBg="1"/>
      <p:bldP spid="98" grpId="0" animBg="1"/>
      <p:bldP spid="99" grpId="0" animBg="1"/>
      <p:bldP spid="45" grpId="0" animBg="1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36951" y="404664"/>
            <a:ext cx="4843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err="1" smtClean="0">
                <a:solidFill>
                  <a:schemeClr val="tx2"/>
                </a:solidFill>
              </a:rPr>
              <a:t>Internal</a:t>
            </a:r>
            <a:r>
              <a:rPr lang="pl-PL" sz="2800" dirty="0" smtClean="0">
                <a:solidFill>
                  <a:schemeClr val="tx2"/>
                </a:solidFill>
              </a:rPr>
              <a:t> program/data </a:t>
            </a:r>
            <a:r>
              <a:rPr lang="pl-PL" sz="2800" dirty="0" err="1" smtClean="0">
                <a:solidFill>
                  <a:schemeClr val="tx2"/>
                </a:solidFill>
              </a:rPr>
              <a:t>structure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95536" y="1124744"/>
            <a:ext cx="581120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prog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(const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*src1,..., const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srcN</a:t>
            </a:r>
            <a:r>
              <a:rPr lang="pl-PL" sz="1400" b="1" dirty="0" smtClean="0">
                <a:latin typeface="Courier New" pitchFamily="49" charset="0"/>
                <a:cs typeface="Courier New" pitchFamily="49" charset="0"/>
              </a:rPr>
              <a:t>)</a:t>
            </a:r>
            <a:br>
              <a:rPr lang="pl-PL" sz="1400" b="1" dirty="0" smtClean="0">
                <a:latin typeface="Courier New" pitchFamily="49" charset="0"/>
                <a:cs typeface="Courier New" pitchFamily="49" charset="0"/>
              </a:rPr>
            </a:br>
            <a:r>
              <a:rPr lang="pl-PL" sz="14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{ static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memory[size];</a:t>
            </a:r>
            <a:endParaRPr lang="pl-PL" sz="1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l-PL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program code</a:t>
            </a:r>
            <a:r>
              <a:rPr lang="pl-PL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4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here</a:t>
            </a:r>
            <a:endParaRPr lang="pl-PL" sz="1400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pl-PL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pl-PL" sz="14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95536" y="3934797"/>
            <a:ext cx="811517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dirty="0" smtClean="0"/>
              <a:t>All </a:t>
            </a:r>
            <a:r>
              <a:rPr lang="pl-PL" dirty="0" err="1" smtClean="0"/>
              <a:t>concept</a:t>
            </a:r>
            <a:r>
              <a:rPr lang="pl-PL" dirty="0" smtClean="0"/>
              <a:t> </a:t>
            </a:r>
            <a:r>
              <a:rPr lang="pl-PL" dirty="0" err="1" smtClean="0"/>
              <a:t>share</a:t>
            </a:r>
            <a:r>
              <a:rPr lang="pl-PL" dirty="0" smtClean="0"/>
              <a:t> and </a:t>
            </a:r>
            <a:r>
              <a:rPr lang="pl-PL" dirty="0" err="1" smtClean="0"/>
              <a:t>exchange</a:t>
            </a:r>
            <a:r>
              <a:rPr lang="pl-PL" dirty="0" smtClean="0"/>
              <a:t> data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same </a:t>
            </a:r>
            <a:r>
              <a:rPr lang="pl-PL" dirty="0" err="1" smtClean="0"/>
              <a:t>common</a:t>
            </a:r>
            <a:r>
              <a:rPr lang="pl-PL" dirty="0" smtClean="0"/>
              <a:t> </a:t>
            </a:r>
            <a:r>
              <a:rPr lang="pl-PL" dirty="0" err="1" smtClean="0"/>
              <a:t>type</a:t>
            </a:r>
            <a:r>
              <a:rPr lang="pl-PL" dirty="0" smtClean="0"/>
              <a:t> </a:t>
            </a:r>
            <a:r>
              <a:rPr lang="pl-PL" dirty="0" err="1" smtClean="0">
                <a:solidFill>
                  <a:srgbClr val="FF0000"/>
                </a:solidFill>
              </a:rPr>
              <a:t>int</a:t>
            </a:r>
            <a:r>
              <a:rPr lang="pl-PL" dirty="0" smtClean="0">
                <a:solidFill>
                  <a:srgbClr val="FF0000"/>
                </a:solidFill>
              </a:rPr>
              <a:t>[n]</a:t>
            </a:r>
            <a:r>
              <a:rPr lang="pl-PL" dirty="0" smtClean="0"/>
              <a:t>, </a:t>
            </a:r>
            <a:r>
              <a:rPr lang="pl-PL" dirty="0" err="1" smtClean="0"/>
              <a:t>i.e</a:t>
            </a:r>
            <a:r>
              <a:rPr lang="pl-PL" dirty="0" smtClean="0"/>
              <a:t>. a </a:t>
            </a:r>
            <a:r>
              <a:rPr lang="pl-PL" dirty="0" err="1" smtClean="0"/>
              <a:t>vector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 err="1" smtClean="0"/>
              <a:t>array</a:t>
            </a:r>
            <a:r>
              <a:rPr lang="pl-PL" dirty="0" smtClean="0"/>
              <a:t>) of </a:t>
            </a:r>
            <a:r>
              <a:rPr lang="pl-PL" dirty="0" smtClean="0">
                <a:solidFill>
                  <a:srgbClr val="FF0000"/>
                </a:solidFill>
              </a:rPr>
              <a:t>n</a:t>
            </a:r>
            <a:r>
              <a:rPr lang="pl-PL" dirty="0" smtClean="0"/>
              <a:t> </a:t>
            </a:r>
            <a:r>
              <a:rPr lang="pl-PL" dirty="0" err="1" smtClean="0"/>
              <a:t>integers</a:t>
            </a:r>
            <a:r>
              <a:rPr lang="pl-PL" dirty="0" smtClean="0"/>
              <a:t>.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>
                <a:solidFill>
                  <a:srgbClr val="FF0000"/>
                </a:solidFill>
              </a:rPr>
              <a:t>int</a:t>
            </a:r>
            <a:r>
              <a:rPr lang="pl-PL" dirty="0" smtClean="0"/>
              <a:t> → </a:t>
            </a:r>
            <a:r>
              <a:rPr lang="pl-PL" dirty="0" smtClean="0">
                <a:solidFill>
                  <a:srgbClr val="FF0000"/>
                </a:solidFill>
              </a:rPr>
              <a:t>int16_t</a:t>
            </a:r>
            <a:r>
              <a:rPr lang="pl-PL" dirty="0" smtClean="0"/>
              <a:t> (16-bit)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current</a:t>
            </a:r>
            <a:r>
              <a:rPr lang="pl-PL" dirty="0" smtClean="0"/>
              <a:t> </a:t>
            </a:r>
            <a:r>
              <a:rPr lang="pl-PL" dirty="0" err="1" smtClean="0"/>
              <a:t>implementation</a:t>
            </a:r>
            <a:r>
              <a:rPr lang="pl-PL" dirty="0" smtClean="0"/>
              <a:t>.</a:t>
            </a:r>
            <a:endParaRPr lang="en-US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5536" y="2444695"/>
            <a:ext cx="769499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dirty="0" err="1" smtClean="0"/>
              <a:t>Each</a:t>
            </a:r>
            <a:r>
              <a:rPr lang="pl-PL" dirty="0" smtClean="0"/>
              <a:t> program </a:t>
            </a:r>
            <a:r>
              <a:rPr lang="pl-PL" dirty="0" err="1" smtClean="0"/>
              <a:t>consists</a:t>
            </a:r>
            <a:r>
              <a:rPr lang="pl-PL" dirty="0" smtClean="0"/>
              <a:t> of: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N&gt;0 </a:t>
            </a:r>
            <a:r>
              <a:rPr lang="pl-PL" dirty="0" err="1" smtClean="0"/>
              <a:t>const</a:t>
            </a:r>
            <a:r>
              <a:rPr lang="pl-PL" dirty="0" smtClean="0"/>
              <a:t> </a:t>
            </a:r>
            <a:r>
              <a:rPr lang="pl-PL" dirty="0" err="1" smtClean="0"/>
              <a:t>input</a:t>
            </a:r>
            <a:r>
              <a:rPr lang="pl-PL" dirty="0" smtClean="0"/>
              <a:t> </a:t>
            </a:r>
            <a:r>
              <a:rPr lang="pl-PL" dirty="0" err="1" smtClean="0"/>
              <a:t>vectors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(</a:t>
            </a:r>
            <a:r>
              <a:rPr lang="pl-PL" dirty="0" err="1" smtClean="0"/>
              <a:t>cannot</a:t>
            </a:r>
            <a:r>
              <a:rPr lang="pl-PL" dirty="0" smtClean="0"/>
              <a:t> be </a:t>
            </a:r>
            <a:r>
              <a:rPr lang="pl-PL" dirty="0" err="1" smtClean="0"/>
              <a:t>overwritten</a:t>
            </a:r>
            <a:r>
              <a:rPr lang="pl-PL" dirty="0" smtClean="0"/>
              <a:t>), </a:t>
            </a:r>
            <a:r>
              <a:rPr lang="pl-PL" dirty="0" err="1" smtClean="0"/>
              <a:t>length</a:t>
            </a:r>
            <a:r>
              <a:rPr lang="pl-PL" dirty="0" smtClean="0"/>
              <a:t> </a:t>
            </a:r>
            <a:r>
              <a:rPr lang="pl-PL" dirty="0" err="1" smtClean="0"/>
              <a:t>known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runtime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single </a:t>
            </a:r>
            <a:r>
              <a:rPr lang="pl-PL" dirty="0" err="1" smtClean="0"/>
              <a:t>output</a:t>
            </a:r>
            <a:r>
              <a:rPr lang="pl-PL" dirty="0" smtClean="0"/>
              <a:t> </a:t>
            </a:r>
            <a:r>
              <a:rPr lang="pl-PL" dirty="0" err="1" smtClean="0"/>
              <a:t>vector</a:t>
            </a:r>
            <a:r>
              <a:rPr lang="pl-PL" dirty="0" smtClean="0"/>
              <a:t>, </a:t>
            </a:r>
            <a:r>
              <a:rPr lang="pl-PL" dirty="0" err="1" smtClean="0"/>
              <a:t>predefined</a:t>
            </a:r>
            <a:r>
              <a:rPr lang="pl-PL" dirty="0" smtClean="0"/>
              <a:t> max </a:t>
            </a:r>
            <a:r>
              <a:rPr lang="pl-PL" dirty="0" err="1" smtClean="0"/>
              <a:t>length</a:t>
            </a:r>
            <a:r>
              <a:rPr lang="pl-PL" dirty="0" smtClean="0"/>
              <a:t>, </a:t>
            </a:r>
            <a:r>
              <a:rPr lang="pl-PL" dirty="0" err="1" smtClean="0"/>
              <a:t>actual</a:t>
            </a:r>
            <a:r>
              <a:rPr lang="pl-PL" dirty="0" smtClean="0"/>
              <a:t> </a:t>
            </a:r>
            <a:r>
              <a:rPr lang="pl-PL" dirty="0" err="1" smtClean="0"/>
              <a:t>length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returned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optional</a:t>
            </a:r>
            <a:r>
              <a:rPr lang="pl-PL" dirty="0" smtClean="0"/>
              <a:t> </a:t>
            </a:r>
            <a:r>
              <a:rPr lang="pl-PL" dirty="0" err="1" smtClean="0"/>
              <a:t>local</a:t>
            </a:r>
            <a:r>
              <a:rPr lang="pl-PL" dirty="0" smtClean="0"/>
              <a:t> </a:t>
            </a:r>
            <a:r>
              <a:rPr lang="pl-PL" dirty="0" err="1" smtClean="0"/>
              <a:t>static</a:t>
            </a:r>
            <a:r>
              <a:rPr lang="pl-PL" dirty="0" smtClean="0"/>
              <a:t> </a:t>
            </a:r>
            <a:r>
              <a:rPr lang="pl-PL" dirty="0" err="1" smtClean="0"/>
              <a:t>memory</a:t>
            </a:r>
            <a:r>
              <a:rPr lang="pl-PL" dirty="0" smtClean="0"/>
              <a:t>, </a:t>
            </a:r>
            <a:r>
              <a:rPr lang="pl-PL" dirty="0" err="1" smtClean="0"/>
              <a:t>know</a:t>
            </a:r>
            <a:r>
              <a:rPr lang="pl-PL" dirty="0" smtClean="0"/>
              <a:t> </a:t>
            </a:r>
            <a:r>
              <a:rPr lang="pl-PL" dirty="0" err="1" smtClean="0"/>
              <a:t>size</a:t>
            </a:r>
            <a:r>
              <a:rPr lang="pl-PL" dirty="0" smtClean="0"/>
              <a:t>, </a:t>
            </a:r>
            <a:r>
              <a:rPr lang="pl-PL" dirty="0" err="1" smtClean="0"/>
              <a:t>shared</a:t>
            </a:r>
            <a:r>
              <a:rPr lang="pl-PL" dirty="0" smtClean="0"/>
              <a:t> </a:t>
            </a:r>
            <a:r>
              <a:rPr lang="pl-PL" dirty="0" err="1" smtClean="0"/>
              <a:t>among</a:t>
            </a:r>
            <a:r>
              <a:rPr lang="pl-PL" dirty="0" smtClean="0"/>
              <a:t> </a:t>
            </a:r>
            <a:r>
              <a:rPr lang="pl-PL" dirty="0" err="1" smtClean="0"/>
              <a:t>all</a:t>
            </a:r>
            <a:r>
              <a:rPr lang="pl-PL" dirty="0" smtClean="0"/>
              <a:t> </a:t>
            </a:r>
            <a:r>
              <a:rPr lang="pl-PL" dirty="0" err="1" smtClean="0"/>
              <a:t>runtimes</a:t>
            </a:r>
            <a:endParaRPr lang="pl-PL" dirty="0" smtClean="0"/>
          </a:p>
        </p:txBody>
      </p:sp>
      <p:sp>
        <p:nvSpPr>
          <p:cNvPr id="8" name="pole tekstowe 7"/>
          <p:cNvSpPr txBox="1"/>
          <p:nvPr/>
        </p:nvSpPr>
        <p:spPr>
          <a:xfrm>
            <a:off x="395536" y="5085184"/>
            <a:ext cx="270875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dirty="0" err="1" smtClean="0"/>
              <a:t>Example</a:t>
            </a:r>
            <a:r>
              <a:rPr lang="pl-PL" dirty="0" smtClean="0"/>
              <a:t>: single </a:t>
            </a:r>
            <a:r>
              <a:rPr lang="pl-PL" dirty="0" err="1" smtClean="0"/>
              <a:t>visual</a:t>
            </a:r>
            <a:r>
              <a:rPr lang="pl-PL" dirty="0" smtClean="0"/>
              <a:t> </a:t>
            </a:r>
            <a:r>
              <a:rPr lang="pl-PL" dirty="0" err="1" smtClean="0"/>
              <a:t>pixel</a:t>
            </a:r>
            <a:endParaRPr lang="en-US" dirty="0"/>
          </a:p>
        </p:txBody>
      </p:sp>
      <p:sp>
        <p:nvSpPr>
          <p:cNvPr id="10" name="Prostokąt 9"/>
          <p:cNvSpPr/>
          <p:nvPr/>
        </p:nvSpPr>
        <p:spPr>
          <a:xfrm>
            <a:off x="3707904" y="5085184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283968" y="5085184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tx1"/>
                </a:solidFill>
              </a:rPr>
              <a:t>row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860032" y="5085184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tx1"/>
                </a:solidFill>
              </a:rPr>
              <a:t>col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6012160" y="5085184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5436096" y="5085184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6588224" y="5085184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3779912" y="472514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 0         1         2         3        4         5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724658" y="5733256"/>
            <a:ext cx="3439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>
                <a:solidFill>
                  <a:srgbClr val="FF0000"/>
                </a:solidFill>
              </a:rPr>
              <a:t>size</a:t>
            </a:r>
            <a:r>
              <a:rPr lang="pl-PL" sz="1600" dirty="0" smtClean="0">
                <a:solidFill>
                  <a:srgbClr val="FF0000"/>
                </a:solidFill>
              </a:rPr>
              <a:t>     </a:t>
            </a:r>
            <a:r>
              <a:rPr lang="pl-PL" sz="1600" dirty="0" err="1" smtClean="0">
                <a:solidFill>
                  <a:srgbClr val="FF0000"/>
                </a:solidFill>
              </a:rPr>
              <a:t>coordinates</a:t>
            </a:r>
            <a:r>
              <a:rPr lang="pl-PL" sz="1600" dirty="0" smtClean="0">
                <a:solidFill>
                  <a:srgbClr val="FF0000"/>
                </a:solidFill>
              </a:rPr>
              <a:t>                </a:t>
            </a:r>
            <a:r>
              <a:rPr lang="pl-PL" sz="1600" dirty="0" err="1" smtClean="0">
                <a:solidFill>
                  <a:srgbClr val="FF0000"/>
                </a:solidFill>
              </a:rPr>
              <a:t>value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9" name="Łącznik prosty ze strzałką 18"/>
          <p:cNvCxnSpPr/>
          <p:nvPr/>
        </p:nvCxnSpPr>
        <p:spPr>
          <a:xfrm rot="5400000" flipH="1" flipV="1">
            <a:off x="3888321" y="5696855"/>
            <a:ext cx="216024" cy="794"/>
          </a:xfrm>
          <a:prstGeom prst="straightConnector1">
            <a:avLst/>
          </a:prstGeom>
          <a:ln w="158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 rot="16200000" flipV="1">
            <a:off x="4535996" y="5625244"/>
            <a:ext cx="216024" cy="144016"/>
          </a:xfrm>
          <a:prstGeom prst="straightConnector1">
            <a:avLst/>
          </a:prstGeom>
          <a:ln w="158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 rot="5400000" flipH="1" flipV="1">
            <a:off x="4932040" y="5589240"/>
            <a:ext cx="216024" cy="216024"/>
          </a:xfrm>
          <a:prstGeom prst="straightConnector1">
            <a:avLst/>
          </a:prstGeom>
          <a:ln w="158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 rot="5400000" flipH="1" flipV="1">
            <a:off x="6192577" y="5696855"/>
            <a:ext cx="216024" cy="794"/>
          </a:xfrm>
          <a:prstGeom prst="straightConnector1">
            <a:avLst/>
          </a:prstGeom>
          <a:ln w="158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 flipV="1">
            <a:off x="6444208" y="5589240"/>
            <a:ext cx="432048" cy="216024"/>
          </a:xfrm>
          <a:prstGeom prst="straightConnector1">
            <a:avLst/>
          </a:prstGeom>
          <a:ln w="158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 rot="10800000">
            <a:off x="5724128" y="5589240"/>
            <a:ext cx="432048" cy="216024"/>
          </a:xfrm>
          <a:prstGeom prst="straightConnector1">
            <a:avLst/>
          </a:prstGeom>
          <a:ln w="158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Nawias klamrowy zamykający 35"/>
          <p:cNvSpPr/>
          <p:nvPr/>
        </p:nvSpPr>
        <p:spPr>
          <a:xfrm>
            <a:off x="7380312" y="5013176"/>
            <a:ext cx="144016" cy="57606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7524328" y="510667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FF0000"/>
                </a:solidFill>
              </a:rPr>
              <a:t>12 </a:t>
            </a:r>
            <a:r>
              <a:rPr lang="pl-PL" sz="1600" dirty="0" err="1" smtClean="0">
                <a:solidFill>
                  <a:srgbClr val="FF0000"/>
                </a:solidFill>
              </a:rPr>
              <a:t>bytes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36" grpId="0" animBg="1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909551" y="404664"/>
            <a:ext cx="50978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tx2"/>
                </a:solidFill>
              </a:rPr>
              <a:t>Program construction</a:t>
            </a:r>
            <a:br>
              <a:rPr lang="pl-PL" sz="2800" dirty="0" smtClean="0">
                <a:solidFill>
                  <a:schemeClr val="tx2"/>
                </a:solidFill>
              </a:rPr>
            </a:br>
            <a:r>
              <a:rPr lang="pl-PL" sz="2800" dirty="0" err="1" smtClean="0">
                <a:solidFill>
                  <a:schemeClr val="tx2"/>
                </a:solidFill>
              </a:rPr>
              <a:t>Heuristic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search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in</a:t>
            </a:r>
            <a:r>
              <a:rPr lang="pl-PL" sz="2800" dirty="0" smtClean="0">
                <a:solidFill>
                  <a:schemeClr val="tx2"/>
                </a:solidFill>
              </a:rPr>
              <a:t> program </a:t>
            </a:r>
            <a:r>
              <a:rPr lang="pl-PL" sz="2800" dirty="0" err="1" smtClean="0">
                <a:solidFill>
                  <a:schemeClr val="tx2"/>
                </a:solidFill>
              </a:rPr>
              <a:t>space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55576" y="148478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 smtClean="0"/>
              <a:t>Instruction</a:t>
            </a:r>
            <a:r>
              <a:rPr lang="pl-PL" dirty="0" smtClean="0"/>
              <a:t> set </a:t>
            </a:r>
            <a:r>
              <a:rPr lang="pl-PL" dirty="0" err="1" smtClean="0"/>
              <a:t>consisting</a:t>
            </a:r>
            <a:r>
              <a:rPr lang="pl-PL" dirty="0" smtClean="0"/>
              <a:t> of </a:t>
            </a:r>
            <a:r>
              <a:rPr lang="pl-PL" b="1" dirty="0" smtClean="0">
                <a:solidFill>
                  <a:srgbClr val="FF0000"/>
                </a:solidFill>
              </a:rPr>
              <a:t>50+ </a:t>
            </a:r>
            <a:r>
              <a:rPr lang="pl-PL" b="1" dirty="0" err="1" smtClean="0">
                <a:solidFill>
                  <a:srgbClr val="FF0000"/>
                </a:solidFill>
              </a:rPr>
              <a:t>instructions</a:t>
            </a:r>
            <a:r>
              <a:rPr lang="pl-PL" dirty="0" smtClean="0"/>
              <a:t>, </a:t>
            </a:r>
            <a:r>
              <a:rPr lang="pl-PL" dirty="0" err="1" smtClean="0"/>
              <a:t>resembling</a:t>
            </a:r>
            <a:r>
              <a:rPr lang="pl-PL" dirty="0" smtClean="0"/>
              <a:t> </a:t>
            </a:r>
            <a:r>
              <a:rPr lang="pl-PL" dirty="0" err="1" smtClean="0"/>
              <a:t>those</a:t>
            </a:r>
            <a:r>
              <a:rPr lang="pl-PL" dirty="0" smtClean="0"/>
              <a:t> </a:t>
            </a:r>
            <a:r>
              <a:rPr lang="en-US" dirty="0" smtClean="0"/>
              <a:t>early 1980-ties microprocessors</a:t>
            </a:r>
            <a:r>
              <a:rPr lang="pl-PL" dirty="0" smtClean="0"/>
              <a:t> and </a:t>
            </a:r>
            <a:r>
              <a:rPr lang="pl-PL" dirty="0" err="1" smtClean="0"/>
              <a:t>intended</a:t>
            </a:r>
            <a:r>
              <a:rPr lang="pl-PL" dirty="0" smtClean="0"/>
              <a:t> to </a:t>
            </a:r>
            <a:r>
              <a:rPr lang="pl-PL" dirty="0" err="1" smtClean="0"/>
              <a:t>simulate</a:t>
            </a:r>
            <a:r>
              <a:rPr lang="pl-PL" dirty="0" smtClean="0"/>
              <a:t> a Universal Turing </a:t>
            </a:r>
            <a:r>
              <a:rPr lang="pl-PL" dirty="0" err="1" smtClean="0"/>
              <a:t>Machine</a:t>
            </a:r>
            <a:r>
              <a:rPr lang="pl-PL" dirty="0" smtClean="0"/>
              <a:t>: </a:t>
            </a:r>
            <a:r>
              <a:rPr lang="pl-PL" b="1" dirty="0" smtClean="0"/>
              <a:t>MOV, ADD, SUB, XCHG, INC, DEC, JMP </a:t>
            </a:r>
            <a:r>
              <a:rPr lang="pl-PL" dirty="0" smtClean="0"/>
              <a:t>(</a:t>
            </a:r>
            <a:r>
              <a:rPr lang="pl-PL" dirty="0" err="1" smtClean="0"/>
              <a:t>conditional</a:t>
            </a:r>
            <a:r>
              <a:rPr lang="pl-PL" dirty="0" smtClean="0"/>
              <a:t>)</a:t>
            </a:r>
            <a:r>
              <a:rPr lang="pl-PL" b="1" dirty="0" smtClean="0"/>
              <a:t>, RET</a:t>
            </a:r>
            <a:r>
              <a:rPr lang="pl-PL" dirty="0" smtClean="0"/>
              <a:t>, etc.  </a:t>
            </a:r>
          </a:p>
        </p:txBody>
      </p:sp>
      <p:sp>
        <p:nvSpPr>
          <p:cNvPr id="4" name="Prostokąt 3"/>
          <p:cNvSpPr/>
          <p:nvPr/>
        </p:nvSpPr>
        <p:spPr>
          <a:xfrm>
            <a:off x="755576" y="242088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Construction of </a:t>
            </a:r>
            <a:r>
              <a:rPr lang="pl-PL" dirty="0" err="1" smtClean="0"/>
              <a:t>very</a:t>
            </a:r>
            <a:r>
              <a:rPr lang="pl-PL" dirty="0" smtClean="0"/>
              <a:t> </a:t>
            </a:r>
            <a:r>
              <a:rPr lang="pl-PL" dirty="0" err="1" smtClean="0"/>
              <a:t>small</a:t>
            </a:r>
            <a:r>
              <a:rPr lang="pl-PL" dirty="0" smtClean="0"/>
              <a:t> </a:t>
            </a:r>
            <a:r>
              <a:rPr lang="pl-PL" dirty="0" err="1" smtClean="0"/>
              <a:t>programs</a:t>
            </a:r>
            <a:r>
              <a:rPr lang="pl-PL" dirty="0" smtClean="0"/>
              <a:t> </a:t>
            </a:r>
            <a:r>
              <a:rPr lang="pl-PL" dirty="0" err="1" smtClean="0"/>
              <a:t>consisting</a:t>
            </a:r>
            <a:r>
              <a:rPr lang="pl-PL" dirty="0" smtClean="0"/>
              <a:t> of </a:t>
            </a:r>
            <a:r>
              <a:rPr lang="pl-PL" b="1" dirty="0" smtClean="0">
                <a:solidFill>
                  <a:srgbClr val="FF0000"/>
                </a:solidFill>
              </a:rPr>
              <a:t>4…7 </a:t>
            </a:r>
            <a:r>
              <a:rPr lang="pl-PL" b="1" dirty="0" err="1" smtClean="0">
                <a:solidFill>
                  <a:srgbClr val="FF0000"/>
                </a:solidFill>
              </a:rPr>
              <a:t>instructions</a:t>
            </a:r>
            <a:r>
              <a:rPr lang="pl-PL" dirty="0" smtClean="0"/>
              <a:t>, </a:t>
            </a:r>
            <a:r>
              <a:rPr lang="pl-PL" dirty="0" err="1" smtClean="0"/>
              <a:t>chosen</a:t>
            </a:r>
            <a:r>
              <a:rPr lang="pl-PL" dirty="0" smtClean="0"/>
              <a:t> and </a:t>
            </a:r>
            <a:r>
              <a:rPr lang="pl-PL" dirty="0" err="1" smtClean="0"/>
              <a:t>ordered</a:t>
            </a:r>
            <a:r>
              <a:rPr lang="pl-PL" dirty="0" smtClean="0"/>
              <a:t> </a:t>
            </a:r>
            <a:r>
              <a:rPr lang="pl-PL" dirty="0" err="1" smtClean="0"/>
              <a:t>randomly</a:t>
            </a:r>
            <a:r>
              <a:rPr lang="pl-PL" dirty="0" smtClean="0"/>
              <a:t> (</a:t>
            </a:r>
            <a:r>
              <a:rPr lang="pl-PL" dirty="0" err="1" smtClean="0"/>
              <a:t>initially</a:t>
            </a:r>
            <a:r>
              <a:rPr lang="pl-PL" dirty="0" smtClean="0"/>
              <a:t>).</a:t>
            </a:r>
          </a:p>
        </p:txBody>
      </p:sp>
      <p:sp>
        <p:nvSpPr>
          <p:cNvPr id="5" name="Prostokąt 4"/>
          <p:cNvSpPr/>
          <p:nvPr/>
        </p:nvSpPr>
        <p:spPr>
          <a:xfrm>
            <a:off x="755576" y="3140968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 smtClean="0"/>
              <a:t>Application</a:t>
            </a:r>
            <a:r>
              <a:rPr lang="pl-PL" dirty="0" smtClean="0"/>
              <a:t> of </a:t>
            </a:r>
            <a:r>
              <a:rPr lang="pl-PL" b="1" dirty="0" smtClean="0">
                <a:solidFill>
                  <a:srgbClr val="FF0000"/>
                </a:solidFill>
              </a:rPr>
              <a:t>20+ </a:t>
            </a:r>
            <a:r>
              <a:rPr lang="pl-PL" b="1" dirty="0" err="1" smtClean="0">
                <a:solidFill>
                  <a:srgbClr val="FF0000"/>
                </a:solidFill>
              </a:rPr>
              <a:t>simple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heuristic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rules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to sort out </a:t>
            </a:r>
            <a:r>
              <a:rPr lang="pl-PL" dirty="0" err="1" smtClean="0"/>
              <a:t>programs</a:t>
            </a:r>
            <a:r>
              <a:rPr lang="pl-PL" dirty="0" smtClean="0"/>
              <a:t> </a:t>
            </a:r>
            <a:r>
              <a:rPr lang="pl-PL" dirty="0" err="1" smtClean="0"/>
              <a:t>obviously</a:t>
            </a:r>
            <a:r>
              <a:rPr lang="pl-PL" dirty="0" smtClean="0"/>
              <a:t> </a:t>
            </a:r>
            <a:r>
              <a:rPr lang="pl-PL" dirty="0" err="1" smtClean="0"/>
              <a:t>useless</a:t>
            </a:r>
            <a:r>
              <a:rPr lang="pl-PL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program as a </a:t>
            </a:r>
            <a:r>
              <a:rPr lang="pl-PL" dirty="0" err="1" smtClean="0"/>
              <a:t>whole</a:t>
            </a:r>
            <a:r>
              <a:rPr lang="pl-PL" dirty="0" smtClean="0"/>
              <a:t> </a:t>
            </a:r>
            <a:r>
              <a:rPr lang="pl-PL" dirty="0" err="1" smtClean="0"/>
              <a:t>must</a:t>
            </a:r>
            <a:r>
              <a:rPr lang="pl-PL" dirty="0" smtClean="0"/>
              <a:t> </a:t>
            </a:r>
            <a:r>
              <a:rPr lang="pl-PL" dirty="0" err="1" smtClean="0"/>
              <a:t>output</a:t>
            </a:r>
            <a:r>
              <a:rPr lang="pl-PL" dirty="0" smtClean="0"/>
              <a:t> </a:t>
            </a:r>
            <a:r>
              <a:rPr lang="pl-PL" dirty="0" err="1" smtClean="0"/>
              <a:t>something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FLAGS </a:t>
            </a:r>
            <a:r>
              <a:rPr lang="pl-PL" dirty="0" err="1" smtClean="0"/>
              <a:t>must</a:t>
            </a:r>
            <a:r>
              <a:rPr lang="pl-PL" dirty="0" smtClean="0"/>
              <a:t> be set </a:t>
            </a:r>
            <a:r>
              <a:rPr lang="pl-PL" dirty="0" err="1" smtClean="0"/>
              <a:t>before</a:t>
            </a:r>
            <a:r>
              <a:rPr lang="pl-PL" dirty="0" smtClean="0"/>
              <a:t> </a:t>
            </a:r>
            <a:r>
              <a:rPr lang="pl-PL" dirty="0" err="1" smtClean="0"/>
              <a:t>utilized</a:t>
            </a:r>
            <a:r>
              <a:rPr lang="pl-PL" dirty="0" smtClean="0"/>
              <a:t>, </a:t>
            </a:r>
            <a:r>
              <a:rPr lang="pl-PL" dirty="0" err="1" smtClean="0"/>
              <a:t>e.g</a:t>
            </a:r>
            <a:r>
              <a:rPr lang="pl-PL" dirty="0" smtClean="0"/>
              <a:t>. by a </a:t>
            </a:r>
            <a:r>
              <a:rPr lang="pl-PL" dirty="0" err="1" smtClean="0"/>
              <a:t>conditional</a:t>
            </a:r>
            <a:r>
              <a:rPr lang="pl-PL" dirty="0" smtClean="0"/>
              <a:t> </a:t>
            </a:r>
            <a:r>
              <a:rPr lang="pl-PL" dirty="0" err="1" smtClean="0"/>
              <a:t>jump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forbidden</a:t>
            </a:r>
            <a:r>
              <a:rPr lang="en-US" dirty="0" smtClean="0"/>
              <a:t> are jumps: to itself, to the next instruction, to the first instruction, a jump</a:t>
            </a:r>
            <a:r>
              <a:rPr lang="pl-PL" dirty="0" smtClean="0"/>
              <a:t> </a:t>
            </a:r>
            <a:r>
              <a:rPr lang="en-US" dirty="0" smtClean="0"/>
              <a:t>backward that is not followed by setting flags before the jump, a jump forward</a:t>
            </a:r>
            <a:r>
              <a:rPr lang="pl-PL" dirty="0" smtClean="0"/>
              <a:t> </a:t>
            </a:r>
            <a:r>
              <a:rPr lang="en-US" dirty="0" smtClean="0"/>
              <a:t>behind a RET instruction that is not to the instruction next after RET, unless other</a:t>
            </a:r>
            <a:r>
              <a:rPr lang="pl-PL" dirty="0" smtClean="0"/>
              <a:t> </a:t>
            </a:r>
            <a:r>
              <a:rPr lang="en-US" dirty="0" smtClean="0"/>
              <a:t>forward jump has already used that label</a:t>
            </a:r>
            <a:r>
              <a:rPr lang="pl-PL" dirty="0" smtClean="0"/>
              <a:t>…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MOV (</a:t>
            </a:r>
            <a:r>
              <a:rPr lang="pl-PL" dirty="0" err="1" smtClean="0"/>
              <a:t>copy</a:t>
            </a:r>
            <a:r>
              <a:rPr lang="pl-PL" dirty="0" smtClean="0"/>
              <a:t>)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forbidden</a:t>
            </a:r>
            <a:r>
              <a:rPr lang="pl-PL" dirty="0" smtClean="0"/>
              <a:t> </a:t>
            </a:r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copied</a:t>
            </a:r>
            <a:r>
              <a:rPr lang="pl-PL" dirty="0" smtClean="0"/>
              <a:t> </a:t>
            </a:r>
            <a:r>
              <a:rPr lang="pl-PL" dirty="0" err="1" smtClean="0"/>
              <a:t>registered</a:t>
            </a:r>
            <a:r>
              <a:rPr lang="pl-PL" dirty="0" smtClean="0"/>
              <a:t> was not </a:t>
            </a:r>
            <a:r>
              <a:rPr lang="pl-PL" dirty="0" err="1" smtClean="0"/>
              <a:t>initialized</a:t>
            </a:r>
            <a:r>
              <a:rPr lang="pl-PL" dirty="0" smtClean="0"/>
              <a:t> </a:t>
            </a:r>
            <a:r>
              <a:rPr lang="pl-PL" dirty="0" err="1" smtClean="0"/>
              <a:t>before</a:t>
            </a:r>
            <a:endParaRPr lang="pl-PL" dirty="0" smtClean="0"/>
          </a:p>
        </p:txBody>
      </p:sp>
      <p:sp>
        <p:nvSpPr>
          <p:cNvPr id="6" name="Prostokąt 5"/>
          <p:cNvSpPr/>
          <p:nvPr/>
        </p:nvSpPr>
        <p:spPr>
          <a:xfrm>
            <a:off x="755576" y="5517232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 smtClean="0"/>
              <a:t>Only</a:t>
            </a:r>
            <a:r>
              <a:rPr lang="pl-PL" dirty="0" smtClean="0"/>
              <a:t> </a:t>
            </a:r>
            <a:r>
              <a:rPr lang="pl-PL" dirty="0" err="1" smtClean="0"/>
              <a:t>programs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proved</a:t>
            </a:r>
            <a:r>
              <a:rPr lang="pl-PL" dirty="0" smtClean="0"/>
              <a:t> to </a:t>
            </a:r>
            <a:r>
              <a:rPr lang="pl-PL" dirty="0" err="1" smtClean="0"/>
              <a:t>match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strict</a:t>
            </a:r>
            <a:r>
              <a:rPr lang="pl-PL" dirty="0" smtClean="0"/>
              <a:t> </a:t>
            </a:r>
            <a:r>
              <a:rPr lang="pl-PL" dirty="0" err="1" smtClean="0"/>
              <a:t>heuristic</a:t>
            </a:r>
            <a:r>
              <a:rPr lang="pl-PL" dirty="0" smtClean="0"/>
              <a:t> </a:t>
            </a:r>
            <a:r>
              <a:rPr lang="pl-PL" dirty="0" err="1" smtClean="0"/>
              <a:t>rules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released</a:t>
            </a:r>
            <a:r>
              <a:rPr lang="pl-PL" dirty="0" smtClean="0"/>
              <a:t> for </a:t>
            </a:r>
            <a:r>
              <a:rPr lang="pl-PL" dirty="0" err="1" smtClean="0"/>
              <a:t>ruttime</a:t>
            </a:r>
            <a:r>
              <a:rPr lang="pl-PL" dirty="0" smtClean="0"/>
              <a:t> </a:t>
            </a:r>
            <a:r>
              <a:rPr lang="pl-PL" dirty="0" err="1" smtClean="0"/>
              <a:t>evaluation</a:t>
            </a:r>
            <a:r>
              <a:rPr lang="pl-PL" dirty="0" smtClean="0"/>
              <a:t>. In </a:t>
            </a:r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case</a:t>
            </a:r>
            <a:r>
              <a:rPr lang="pl-PL" dirty="0" smtClean="0"/>
              <a:t>, </a:t>
            </a:r>
            <a:r>
              <a:rPr lang="pl-PL" dirty="0" err="1" smtClean="0"/>
              <a:t>the</a:t>
            </a:r>
            <a:r>
              <a:rPr lang="pl-PL" dirty="0" smtClean="0"/>
              <a:t> Program Generator </a:t>
            </a:r>
            <a:r>
              <a:rPr lang="pl-PL" dirty="0" err="1" smtClean="0"/>
              <a:t>loops</a:t>
            </a:r>
            <a:r>
              <a:rPr lang="pl-PL" dirty="0" smtClean="0"/>
              <a:t> </a:t>
            </a:r>
            <a:r>
              <a:rPr lang="pl-PL" dirty="0" err="1" smtClean="0"/>
              <a:t>dozens</a:t>
            </a:r>
            <a:r>
              <a:rPr lang="pl-PL" dirty="0" smtClean="0"/>
              <a:t> of </a:t>
            </a:r>
            <a:r>
              <a:rPr lang="pl-PL" dirty="0" err="1" smtClean="0"/>
              <a:t>times</a:t>
            </a:r>
            <a:r>
              <a:rPr lang="pl-PL" dirty="0" smtClean="0"/>
              <a:t> </a:t>
            </a:r>
            <a:r>
              <a:rPr lang="pl-PL" dirty="0" err="1" smtClean="0"/>
              <a:t>before</a:t>
            </a:r>
            <a:r>
              <a:rPr lang="pl-PL" dirty="0" smtClean="0"/>
              <a:t> </a:t>
            </a:r>
            <a:r>
              <a:rPr lang="pl-PL" dirty="0" err="1" smtClean="0"/>
              <a:t>releasing</a:t>
            </a:r>
            <a:r>
              <a:rPr lang="pl-PL" dirty="0" smtClean="0"/>
              <a:t> a </a:t>
            </a:r>
            <a:r>
              <a:rPr lang="pl-PL" dirty="0" err="1" smtClean="0"/>
              <a:t>useful</a:t>
            </a:r>
            <a:r>
              <a:rPr lang="pl-PL" dirty="0" smtClean="0"/>
              <a:t> program.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34348" y="404664"/>
            <a:ext cx="3848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err="1" smtClean="0">
                <a:solidFill>
                  <a:schemeClr val="tx2"/>
                </a:solidFill>
              </a:rPr>
              <a:t>The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shortest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history</a:t>
            </a:r>
            <a:r>
              <a:rPr lang="pl-PL" sz="2800" dirty="0" smtClean="0">
                <a:solidFill>
                  <a:schemeClr val="tx2"/>
                </a:solidFill>
              </a:rPr>
              <a:t> of AI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24" name="Prostokąt zaokrąglony 23"/>
          <p:cNvSpPr/>
          <p:nvPr/>
        </p:nvSpPr>
        <p:spPr>
          <a:xfrm>
            <a:off x="827584" y="1052736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4"/>
                </a:solidFill>
              </a:rPr>
              <a:t>Alan Turing</a:t>
            </a:r>
            <a:endParaRPr lang="pl-PL" dirty="0">
              <a:solidFill>
                <a:schemeClr val="accent4"/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2051720" y="1124744"/>
            <a:ext cx="38229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1950.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machines</a:t>
            </a:r>
            <a:r>
              <a:rPr lang="pl-PL" dirty="0" smtClean="0"/>
              <a:t> </a:t>
            </a:r>
            <a:r>
              <a:rPr lang="pl-PL" dirty="0" err="1" smtClean="0"/>
              <a:t>think</a:t>
            </a:r>
            <a:r>
              <a:rPr lang="pl-PL" dirty="0" smtClean="0"/>
              <a:t>? Turing Test.</a:t>
            </a:r>
            <a:endParaRPr lang="pl-PL" dirty="0"/>
          </a:p>
        </p:txBody>
      </p:sp>
      <p:sp>
        <p:nvSpPr>
          <p:cNvPr id="30" name="Prostokąt zaokrąglony 29"/>
          <p:cNvSpPr/>
          <p:nvPr/>
        </p:nvSpPr>
        <p:spPr>
          <a:xfrm>
            <a:off x="827584" y="1988840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4"/>
                </a:solidFill>
              </a:rPr>
              <a:t>AI</a:t>
            </a:r>
            <a:endParaRPr lang="pl-PL" dirty="0">
              <a:solidFill>
                <a:schemeClr val="accent4"/>
              </a:solidFill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2051720" y="1918573"/>
            <a:ext cx="618669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1956 </a:t>
            </a:r>
            <a:r>
              <a:rPr lang="pl-PL" dirty="0" err="1" smtClean="0"/>
              <a:t>Dartmouth</a:t>
            </a:r>
            <a:r>
              <a:rPr lang="pl-PL" dirty="0" smtClean="0"/>
              <a:t> </a:t>
            </a:r>
            <a:r>
              <a:rPr lang="pl-PL" dirty="0" err="1" smtClean="0"/>
              <a:t>Conference</a:t>
            </a:r>
            <a:r>
              <a:rPr lang="pl-PL" dirty="0" smtClean="0"/>
              <a:t> (AI 1955 McCarthy). Golden </a:t>
            </a:r>
            <a:r>
              <a:rPr lang="pl-PL" dirty="0" err="1" smtClean="0"/>
              <a:t>years</a:t>
            </a:r>
            <a:r>
              <a:rPr lang="pl-PL" dirty="0" smtClean="0"/>
              <a:t>.</a:t>
            </a:r>
            <a:br>
              <a:rPr lang="pl-PL" dirty="0" smtClean="0"/>
            </a:br>
            <a:r>
              <a:rPr lang="pl-PL" dirty="0" err="1" smtClean="0"/>
              <a:t>Minsky</a:t>
            </a:r>
            <a:r>
              <a:rPr lang="pl-PL" dirty="0" smtClean="0"/>
              <a:t>, More?</a:t>
            </a:r>
            <a:endParaRPr lang="pl-PL" dirty="0"/>
          </a:p>
        </p:txBody>
      </p:sp>
      <p:sp>
        <p:nvSpPr>
          <p:cNvPr id="32" name="Prostokąt zaokrąglony 31"/>
          <p:cNvSpPr/>
          <p:nvPr/>
        </p:nvSpPr>
        <p:spPr>
          <a:xfrm>
            <a:off x="827584" y="2924944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4"/>
                </a:solidFill>
              </a:rPr>
              <a:t>Al </a:t>
            </a:r>
            <a:r>
              <a:rPr lang="pl-PL" dirty="0" err="1" smtClean="0">
                <a:solidFill>
                  <a:schemeClr val="accent4"/>
                </a:solidFill>
              </a:rPr>
              <a:t>winter</a:t>
            </a:r>
            <a:r>
              <a:rPr lang="pl-PL" dirty="0" smtClean="0">
                <a:solidFill>
                  <a:schemeClr val="accent4"/>
                </a:solidFill>
              </a:rPr>
              <a:t>(s)</a:t>
            </a:r>
            <a:endParaRPr lang="pl-PL" dirty="0">
              <a:solidFill>
                <a:schemeClr val="accent4"/>
              </a:solidFill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051720" y="2987660"/>
            <a:ext cx="255550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1974–1980? 1987–1993?</a:t>
            </a:r>
            <a:endParaRPr lang="pl-PL" dirty="0"/>
          </a:p>
        </p:txBody>
      </p:sp>
      <p:sp>
        <p:nvSpPr>
          <p:cNvPr id="34" name="Prostokąt zaokrąglony 33"/>
          <p:cNvSpPr/>
          <p:nvPr/>
        </p:nvSpPr>
        <p:spPr>
          <a:xfrm>
            <a:off x="2411760" y="3573016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4"/>
                </a:solidFill>
              </a:rPr>
              <a:t>GOFAI</a:t>
            </a:r>
            <a:endParaRPr lang="pl-PL" dirty="0">
              <a:solidFill>
                <a:schemeClr val="accent4"/>
              </a:solidFill>
            </a:endParaRPr>
          </a:p>
        </p:txBody>
      </p:sp>
      <p:sp>
        <p:nvSpPr>
          <p:cNvPr id="35" name="Prostokąt zaokrąglony 34"/>
          <p:cNvSpPr/>
          <p:nvPr/>
        </p:nvSpPr>
        <p:spPr>
          <a:xfrm>
            <a:off x="1619672" y="4509120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4"/>
                </a:solidFill>
              </a:rPr>
              <a:t>AI &amp; SC &amp; CI</a:t>
            </a:r>
            <a:endParaRPr lang="pl-PL" dirty="0">
              <a:solidFill>
                <a:schemeClr val="accent4"/>
              </a:solidFill>
            </a:endParaRPr>
          </a:p>
        </p:txBody>
      </p:sp>
      <p:sp>
        <p:nvSpPr>
          <p:cNvPr id="36" name="Prostokąt zaokrąglony 35"/>
          <p:cNvSpPr/>
          <p:nvPr/>
        </p:nvSpPr>
        <p:spPr>
          <a:xfrm>
            <a:off x="827584" y="5445224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4"/>
                </a:solidFill>
              </a:rPr>
              <a:t>AGI</a:t>
            </a:r>
            <a:endParaRPr lang="pl-PL" dirty="0">
              <a:solidFill>
                <a:schemeClr val="accent4"/>
              </a:solidFill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2915816" y="4581128"/>
            <a:ext cx="32851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ANN, </a:t>
            </a:r>
            <a:r>
              <a:rPr lang="pl-PL" dirty="0" err="1" smtClean="0"/>
              <a:t>Fuzzy</a:t>
            </a:r>
            <a:r>
              <a:rPr lang="pl-PL" dirty="0" smtClean="0"/>
              <a:t> Systems, EC, Chaos…</a:t>
            </a:r>
            <a:endParaRPr lang="pl-PL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3600668" y="3707740"/>
            <a:ext cx="444435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l-PL" dirty="0" err="1" smtClean="0"/>
              <a:t>Symbolic</a:t>
            </a:r>
            <a:r>
              <a:rPr lang="pl-PL" dirty="0" smtClean="0"/>
              <a:t>, </a:t>
            </a:r>
            <a:r>
              <a:rPr lang="pl-PL" dirty="0" err="1" smtClean="0"/>
              <a:t>logic</a:t>
            </a:r>
            <a:r>
              <a:rPr lang="pl-PL" dirty="0" smtClean="0"/>
              <a:t> </a:t>
            </a:r>
            <a:r>
              <a:rPr lang="pl-PL" dirty="0" err="1" smtClean="0"/>
              <a:t>programming</a:t>
            </a:r>
            <a:r>
              <a:rPr lang="pl-PL" dirty="0" smtClean="0"/>
              <a:t>, </a:t>
            </a:r>
            <a:r>
              <a:rPr lang="pl-PL" dirty="0" err="1" smtClean="0"/>
              <a:t>expert</a:t>
            </a:r>
            <a:r>
              <a:rPr lang="pl-PL" dirty="0" smtClean="0"/>
              <a:t> systems</a:t>
            </a:r>
            <a:endParaRPr lang="pl-PL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2150966" y="5373216"/>
            <a:ext cx="374397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1997 Mark </a:t>
            </a:r>
            <a:r>
              <a:rPr lang="pl-PL" dirty="0" err="1" smtClean="0"/>
              <a:t>Gubrud</a:t>
            </a:r>
            <a:r>
              <a:rPr lang="pl-PL" dirty="0" smtClean="0"/>
              <a:t>. </a:t>
            </a:r>
            <a:r>
              <a:rPr lang="pl-PL" dirty="0" err="1" smtClean="0"/>
              <a:t>Strong</a:t>
            </a:r>
            <a:r>
              <a:rPr lang="pl-PL" dirty="0" smtClean="0"/>
              <a:t> AI?</a:t>
            </a:r>
            <a:br>
              <a:rPr lang="pl-PL" dirty="0" smtClean="0"/>
            </a:br>
            <a:r>
              <a:rPr lang="pl-PL" dirty="0" err="1" smtClean="0"/>
              <a:t>Achieve</a:t>
            </a:r>
            <a:r>
              <a:rPr lang="pl-PL" dirty="0" smtClean="0"/>
              <a:t> &amp; </a:t>
            </a:r>
            <a:r>
              <a:rPr lang="pl-PL" dirty="0" err="1" smtClean="0"/>
              <a:t>exceed</a:t>
            </a:r>
            <a:r>
              <a:rPr lang="pl-PL" dirty="0" smtClean="0"/>
              <a:t> </a:t>
            </a:r>
            <a:r>
              <a:rPr lang="pl-PL" dirty="0" err="1" smtClean="0"/>
              <a:t>human</a:t>
            </a:r>
            <a:r>
              <a:rPr lang="pl-PL" dirty="0" smtClean="0"/>
              <a:t> </a:t>
            </a:r>
            <a:r>
              <a:rPr lang="pl-PL" dirty="0" err="1" smtClean="0"/>
              <a:t>intelligence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0" name="Strzałka w lewo 39"/>
          <p:cNvSpPr/>
          <p:nvPr/>
        </p:nvSpPr>
        <p:spPr>
          <a:xfrm rot="16200000">
            <a:off x="1223628" y="1664804"/>
            <a:ext cx="216024" cy="288032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Strzałka w lewo 40"/>
          <p:cNvSpPr/>
          <p:nvPr/>
        </p:nvSpPr>
        <p:spPr>
          <a:xfrm rot="16200000">
            <a:off x="1223628" y="2600908"/>
            <a:ext cx="216024" cy="288032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Strzałka w lewo 41"/>
          <p:cNvSpPr/>
          <p:nvPr/>
        </p:nvSpPr>
        <p:spPr>
          <a:xfrm rot="12253166">
            <a:off x="1942235" y="3424259"/>
            <a:ext cx="381640" cy="250236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trzałka w lewo 42"/>
          <p:cNvSpPr/>
          <p:nvPr/>
        </p:nvSpPr>
        <p:spPr>
          <a:xfrm rot="14497433">
            <a:off x="1394547" y="3845902"/>
            <a:ext cx="792088" cy="288032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trzałka w lewo 43"/>
          <p:cNvSpPr/>
          <p:nvPr/>
        </p:nvSpPr>
        <p:spPr>
          <a:xfrm rot="16200000">
            <a:off x="359532" y="4329100"/>
            <a:ext cx="1656184" cy="288032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Minus 46"/>
          <p:cNvSpPr/>
          <p:nvPr/>
        </p:nvSpPr>
        <p:spPr>
          <a:xfrm>
            <a:off x="3851920" y="5544000"/>
            <a:ext cx="1440160" cy="72008"/>
          </a:xfrm>
          <a:prstGeom prst="mathMinus">
            <a:avLst>
              <a:gd name="adj1" fmla="val 3632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30" grpId="0" animBg="1"/>
      <p:bldP spid="31" grpId="0"/>
      <p:bldP spid="32" grpId="0" animBg="1"/>
      <p:bldP spid="33" grpId="0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310858" y="404664"/>
            <a:ext cx="4295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err="1" smtClean="0">
                <a:solidFill>
                  <a:schemeClr val="tx2"/>
                </a:solidFill>
              </a:rPr>
              <a:t>Concept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network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evaluation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539552" y="1052736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accent4"/>
                </a:solidFill>
              </a:rPr>
              <a:t>Conceptnode</a:t>
            </a:r>
            <a:endParaRPr lang="pl-PL" dirty="0">
              <a:solidFill>
                <a:schemeClr val="accent4"/>
              </a:solidFill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539552" y="1844824"/>
            <a:ext cx="1080120" cy="576064"/>
          </a:xfrm>
          <a:prstGeom prst="roundRect">
            <a:avLst/>
          </a:prstGeom>
          <a:solidFill>
            <a:srgbClr val="FFFF00">
              <a:alpha val="35000"/>
            </a:srgbClr>
          </a:solidFill>
          <a:ln w="25400" cap="flat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accent2"/>
                </a:solidFill>
              </a:rPr>
              <a:t>Runtimenode</a:t>
            </a:r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763688" y="1124744"/>
            <a:ext cx="5412379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4"/>
                </a:solidFill>
              </a:rPr>
              <a:t>long-term program </a:t>
            </a:r>
            <a:r>
              <a:rPr lang="pl-PL" dirty="0" err="1" smtClean="0">
                <a:solidFill>
                  <a:schemeClr val="accent4"/>
                </a:solidFill>
              </a:rPr>
              <a:t>code</a:t>
            </a:r>
            <a:r>
              <a:rPr lang="pl-PL" dirty="0" smtClean="0">
                <a:solidFill>
                  <a:schemeClr val="accent4"/>
                </a:solidFill>
              </a:rPr>
              <a:t>, </a:t>
            </a:r>
            <a:r>
              <a:rPr lang="pl-PL" dirty="0" err="1" smtClean="0">
                <a:solidFill>
                  <a:schemeClr val="accent4"/>
                </a:solidFill>
              </a:rPr>
              <a:t>stored</a:t>
            </a:r>
            <a:r>
              <a:rPr lang="pl-PL" dirty="0" smtClean="0">
                <a:solidFill>
                  <a:schemeClr val="accent4"/>
                </a:solidFill>
              </a:rPr>
              <a:t> on mass </a:t>
            </a:r>
            <a:r>
              <a:rPr lang="pl-PL" dirty="0" err="1" smtClean="0">
                <a:solidFill>
                  <a:schemeClr val="accent4"/>
                </a:solidFill>
              </a:rPr>
              <a:t>storage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 err="1" smtClean="0">
                <a:solidFill>
                  <a:schemeClr val="accent4"/>
                </a:solidFill>
              </a:rPr>
              <a:t>device</a:t>
            </a:r>
            <a:endParaRPr lang="pl-PL" dirty="0">
              <a:solidFill>
                <a:schemeClr val="accent4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763688" y="1907540"/>
            <a:ext cx="5887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chemeClr val="accent2"/>
                </a:solidFill>
              </a:rPr>
              <a:t>short-term</a:t>
            </a:r>
            <a:r>
              <a:rPr lang="pl-PL" dirty="0" smtClean="0">
                <a:solidFill>
                  <a:schemeClr val="accent2"/>
                </a:solidFill>
              </a:rPr>
              <a:t> </a:t>
            </a:r>
            <a:r>
              <a:rPr lang="pl-PL" dirty="0" err="1" smtClean="0">
                <a:solidFill>
                  <a:schemeClr val="accent2"/>
                </a:solidFill>
              </a:rPr>
              <a:t>executable</a:t>
            </a:r>
            <a:r>
              <a:rPr lang="pl-PL" dirty="0" smtClean="0">
                <a:solidFill>
                  <a:schemeClr val="accent2"/>
                </a:solidFill>
              </a:rPr>
              <a:t> of a </a:t>
            </a:r>
            <a:r>
              <a:rPr lang="pl-PL" dirty="0" err="1" smtClean="0">
                <a:solidFill>
                  <a:schemeClr val="accent2"/>
                </a:solidFill>
              </a:rPr>
              <a:t>concept</a:t>
            </a:r>
            <a:r>
              <a:rPr lang="pl-PL" dirty="0" smtClean="0">
                <a:solidFill>
                  <a:schemeClr val="accent2"/>
                </a:solidFill>
              </a:rPr>
              <a:t> </a:t>
            </a:r>
            <a:r>
              <a:rPr lang="pl-PL" dirty="0" err="1" smtClean="0">
                <a:solidFill>
                  <a:schemeClr val="accent2"/>
                </a:solidFill>
              </a:rPr>
              <a:t>in</a:t>
            </a:r>
            <a:r>
              <a:rPr lang="pl-PL" dirty="0" smtClean="0">
                <a:solidFill>
                  <a:schemeClr val="accent2"/>
                </a:solidFill>
              </a:rPr>
              <a:t> RAM, </a:t>
            </a:r>
            <a:r>
              <a:rPr lang="pl-PL" dirty="0" err="1" smtClean="0">
                <a:solidFill>
                  <a:schemeClr val="accent2"/>
                </a:solidFill>
              </a:rPr>
              <a:t>lifetime</a:t>
            </a:r>
            <a:r>
              <a:rPr lang="pl-PL" dirty="0" smtClean="0">
                <a:solidFill>
                  <a:schemeClr val="accent2"/>
                </a:solidFill>
              </a:rPr>
              <a:t> &lt;100 </a:t>
            </a:r>
            <a:r>
              <a:rPr lang="pl-PL" dirty="0" err="1" smtClean="0">
                <a:solidFill>
                  <a:schemeClr val="accent2"/>
                </a:solidFill>
              </a:rPr>
              <a:t>ms</a:t>
            </a:r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66869" y="2636912"/>
            <a:ext cx="8021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concepts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evaluated</a:t>
            </a:r>
            <a:r>
              <a:rPr lang="pl-PL" dirty="0" smtClean="0"/>
              <a:t> by </a:t>
            </a:r>
            <a:r>
              <a:rPr lang="pl-PL" dirty="0" err="1" smtClean="0"/>
              <a:t>launching</a:t>
            </a:r>
            <a:r>
              <a:rPr lang="pl-PL" dirty="0" smtClean="0"/>
              <a:t> </a:t>
            </a:r>
            <a:r>
              <a:rPr lang="pl-PL" dirty="0" err="1" smtClean="0"/>
              <a:t>their</a:t>
            </a:r>
            <a:r>
              <a:rPr lang="pl-PL" dirty="0" smtClean="0"/>
              <a:t> program </a:t>
            </a:r>
            <a:r>
              <a:rPr lang="pl-PL" dirty="0" err="1" smtClean="0"/>
              <a:t>code</a:t>
            </a:r>
            <a:r>
              <a:rPr lang="pl-PL" dirty="0" smtClean="0"/>
              <a:t> as a </a:t>
            </a:r>
            <a:r>
              <a:rPr lang="pl-PL" dirty="0" err="1" smtClean="0"/>
              <a:t>runtime</a:t>
            </a:r>
            <a:r>
              <a:rPr lang="pl-PL" dirty="0" smtClean="0"/>
              <a:t> </a:t>
            </a:r>
            <a:r>
              <a:rPr lang="pl-PL" dirty="0" err="1" smtClean="0"/>
              <a:t>node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input</a:t>
            </a:r>
            <a:r>
              <a:rPr lang="pl-PL" dirty="0" smtClean="0"/>
              <a:t>/</a:t>
            </a:r>
            <a:r>
              <a:rPr lang="pl-PL" dirty="0" err="1" smtClean="0"/>
              <a:t>output</a:t>
            </a:r>
            <a:r>
              <a:rPr lang="pl-PL" dirty="0" smtClean="0"/>
              <a:t> </a:t>
            </a:r>
            <a:r>
              <a:rPr lang="pl-PL" dirty="0" err="1" smtClean="0"/>
              <a:t>values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runtime</a:t>
            </a:r>
            <a:r>
              <a:rPr lang="pl-PL" dirty="0" smtClean="0"/>
              <a:t> </a:t>
            </a:r>
            <a:r>
              <a:rPr lang="pl-PL" dirty="0" err="1" smtClean="0"/>
              <a:t>specific</a:t>
            </a:r>
            <a:r>
              <a:rPr lang="pl-PL" dirty="0" smtClean="0"/>
              <a:t>, </a:t>
            </a:r>
            <a:r>
              <a:rPr lang="pl-PL" dirty="0" err="1" smtClean="0"/>
              <a:t>i.e</a:t>
            </a:r>
            <a:r>
              <a:rPr lang="pl-PL" dirty="0" smtClean="0"/>
              <a:t>. </a:t>
            </a:r>
            <a:r>
              <a:rPr lang="pl-PL" dirty="0" err="1" smtClean="0"/>
              <a:t>unique</a:t>
            </a:r>
            <a:r>
              <a:rPr lang="pl-PL" dirty="0" smtClean="0"/>
              <a:t> for </a:t>
            </a:r>
            <a:r>
              <a:rPr lang="pl-PL" dirty="0" err="1" smtClean="0"/>
              <a:t>different</a:t>
            </a:r>
            <a:r>
              <a:rPr lang="pl-PL" dirty="0" smtClean="0"/>
              <a:t> </a:t>
            </a:r>
            <a:r>
              <a:rPr lang="pl-PL" dirty="0" err="1" smtClean="0"/>
              <a:t>runtimes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multiple</a:t>
            </a:r>
            <a:r>
              <a:rPr lang="pl-PL" dirty="0" smtClean="0"/>
              <a:t> </a:t>
            </a:r>
            <a:r>
              <a:rPr lang="pl-PL" dirty="0" err="1" smtClean="0"/>
              <a:t>runtimes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same </a:t>
            </a:r>
            <a:r>
              <a:rPr lang="pl-PL" dirty="0" err="1" smtClean="0"/>
              <a:t>concept</a:t>
            </a:r>
            <a:r>
              <a:rPr lang="pl-PL" dirty="0" smtClean="0"/>
              <a:t> (&gt;1000) </a:t>
            </a:r>
            <a:r>
              <a:rPr lang="pl-PL" dirty="0" err="1" smtClean="0"/>
              <a:t>may</a:t>
            </a:r>
            <a:r>
              <a:rPr lang="pl-PL" dirty="0" smtClean="0"/>
              <a:t> </a:t>
            </a:r>
            <a:r>
              <a:rPr lang="pl-PL" dirty="0" err="1" smtClean="0"/>
              <a:t>coexist</a:t>
            </a:r>
            <a:r>
              <a:rPr lang="pl-PL" dirty="0" smtClean="0"/>
              <a:t> and be </a:t>
            </a:r>
            <a:r>
              <a:rPr lang="pl-PL" dirty="0" err="1" smtClean="0"/>
              <a:t>executed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terminated</a:t>
            </a:r>
            <a:r>
              <a:rPr lang="pl-PL" dirty="0" smtClean="0"/>
              <a:t> </a:t>
            </a:r>
            <a:r>
              <a:rPr lang="pl-PL" dirty="0" err="1" smtClean="0"/>
              <a:t>runtimes</a:t>
            </a:r>
            <a:r>
              <a:rPr lang="pl-PL" dirty="0" smtClean="0"/>
              <a:t> </a:t>
            </a:r>
            <a:r>
              <a:rPr lang="pl-PL" dirty="0" err="1" smtClean="0"/>
              <a:t>cause</a:t>
            </a:r>
            <a:r>
              <a:rPr lang="pl-PL" dirty="0" smtClean="0"/>
              <a:t> </a:t>
            </a:r>
            <a:r>
              <a:rPr lang="pl-PL" dirty="0" err="1" smtClean="0"/>
              <a:t>updates</a:t>
            </a:r>
            <a:r>
              <a:rPr lang="pl-PL" dirty="0" smtClean="0"/>
              <a:t> of RL </a:t>
            </a:r>
            <a:r>
              <a:rPr lang="pl-PL" dirty="0" err="1" smtClean="0"/>
              <a:t>value</a:t>
            </a:r>
            <a:r>
              <a:rPr lang="pl-PL" dirty="0" smtClean="0"/>
              <a:t> </a:t>
            </a:r>
            <a:r>
              <a:rPr lang="pl-PL" dirty="0" err="1" smtClean="0"/>
              <a:t>functions</a:t>
            </a:r>
            <a:r>
              <a:rPr lang="pl-PL" dirty="0" smtClean="0"/>
              <a:t>, </a:t>
            </a:r>
            <a:r>
              <a:rPr lang="pl-PL" dirty="0" err="1" smtClean="0"/>
              <a:t>links</a:t>
            </a:r>
            <a:r>
              <a:rPr lang="pl-PL" dirty="0" smtClean="0"/>
              <a:t> and </a:t>
            </a:r>
            <a:r>
              <a:rPr lang="pl-PL" dirty="0" err="1" smtClean="0"/>
              <a:t>concept</a:t>
            </a:r>
            <a:r>
              <a:rPr lang="pl-PL" dirty="0" smtClean="0"/>
              <a:t> </a:t>
            </a:r>
            <a:r>
              <a:rPr lang="pl-PL" dirty="0" err="1" smtClean="0"/>
              <a:t>nodes</a:t>
            </a:r>
            <a:endParaRPr lang="pl-PL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1619672" y="4293096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accent4"/>
                </a:solidFill>
              </a:rPr>
              <a:t>Conceptnode</a:t>
            </a:r>
            <a:endParaRPr lang="pl-PL" dirty="0">
              <a:solidFill>
                <a:schemeClr val="accent4"/>
              </a:solidFill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1619672" y="5589240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accent4"/>
                </a:solidFill>
              </a:rPr>
              <a:t>Conceptnode</a:t>
            </a:r>
            <a:endParaRPr lang="pl-PL" dirty="0">
              <a:solidFill>
                <a:schemeClr val="accent4"/>
              </a:solidFill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rot="5400000">
            <a:off x="1618878" y="5229200"/>
            <a:ext cx="576064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rot="5400000">
            <a:off x="2122934" y="5228406"/>
            <a:ext cx="576064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zaokrąglony 16"/>
          <p:cNvSpPr/>
          <p:nvPr/>
        </p:nvSpPr>
        <p:spPr>
          <a:xfrm>
            <a:off x="4716016" y="4293096"/>
            <a:ext cx="1080120" cy="576064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accent2"/>
                </a:solidFill>
              </a:rPr>
              <a:t>Runtimenode</a:t>
            </a:r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6300192" y="4293096"/>
            <a:ext cx="1080120" cy="576064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accent2"/>
                </a:solidFill>
              </a:rPr>
              <a:t>Runtimenode</a:t>
            </a:r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5508104" y="5517232"/>
            <a:ext cx="1080120" cy="576064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accent2"/>
                </a:solidFill>
              </a:rPr>
              <a:t>Runtimenode</a:t>
            </a:r>
            <a:endParaRPr lang="pl-PL" dirty="0">
              <a:solidFill>
                <a:schemeClr val="accent2"/>
              </a:solidFill>
            </a:endParaRPr>
          </a:p>
        </p:txBody>
      </p:sp>
      <p:cxnSp>
        <p:nvCxnSpPr>
          <p:cNvPr id="20" name="Łącznik prosty ze strzałką 19"/>
          <p:cNvCxnSpPr/>
          <p:nvPr/>
        </p:nvCxnSpPr>
        <p:spPr>
          <a:xfrm>
            <a:off x="5221660" y="4941168"/>
            <a:ext cx="574476" cy="50405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rot="10800000" flipV="1">
            <a:off x="6300192" y="4941168"/>
            <a:ext cx="576064" cy="50405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trzałka w lewo i prawo 23"/>
          <p:cNvSpPr/>
          <p:nvPr/>
        </p:nvSpPr>
        <p:spPr>
          <a:xfrm>
            <a:off x="3059832" y="4797152"/>
            <a:ext cx="1368152" cy="648072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50800" dir="5400000" sx="110000" sy="110000" algn="ctr" rotWithShape="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h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11" grpId="1" animBg="1"/>
      <p:bldP spid="12" grpId="1" animBg="1"/>
      <p:bldP spid="17" grpId="1" animBg="1"/>
      <p:bldP spid="18" grpId="1" animBg="1"/>
      <p:bldP spid="19" grpId="1" animBg="1"/>
      <p:bldP spid="2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12525" y="404664"/>
            <a:ext cx="7291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err="1" smtClean="0">
                <a:solidFill>
                  <a:schemeClr val="tx2"/>
                </a:solidFill>
              </a:rPr>
              <a:t>Self-programming</a:t>
            </a:r>
            <a:r>
              <a:rPr lang="pl-PL" sz="2800" dirty="0" smtClean="0">
                <a:solidFill>
                  <a:schemeClr val="tx2"/>
                </a:solidFill>
              </a:rPr>
              <a:t> == </a:t>
            </a:r>
            <a:r>
              <a:rPr lang="pl-PL" sz="2800" dirty="0" err="1" smtClean="0">
                <a:solidFill>
                  <a:schemeClr val="tx2"/>
                </a:solidFill>
              </a:rPr>
              <a:t>managing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concept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network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11560" y="1052736"/>
            <a:ext cx="8064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accent2"/>
                </a:solidFill>
              </a:rPr>
              <a:t> </a:t>
            </a:r>
            <a:r>
              <a:rPr lang="pl-PL" dirty="0" err="1" smtClean="0">
                <a:solidFill>
                  <a:schemeClr val="accent2"/>
                </a:solidFill>
              </a:rPr>
              <a:t>constructing</a:t>
            </a:r>
            <a:r>
              <a:rPr lang="pl-PL" dirty="0" smtClean="0">
                <a:solidFill>
                  <a:schemeClr val="accent2"/>
                </a:solidFill>
              </a:rPr>
              <a:t> </a:t>
            </a:r>
            <a:r>
              <a:rPr lang="pl-PL" dirty="0" err="1" smtClean="0">
                <a:solidFill>
                  <a:schemeClr val="accent2"/>
                </a:solidFill>
              </a:rPr>
              <a:t>new</a:t>
            </a:r>
            <a:r>
              <a:rPr lang="pl-PL" dirty="0" smtClean="0">
                <a:solidFill>
                  <a:schemeClr val="accent2"/>
                </a:solidFill>
              </a:rPr>
              <a:t> </a:t>
            </a:r>
            <a:r>
              <a:rPr lang="pl-PL" dirty="0" err="1" smtClean="0">
                <a:solidFill>
                  <a:schemeClr val="accent2"/>
                </a:solidFill>
              </a:rPr>
              <a:t>concepts</a:t>
            </a:r>
            <a:r>
              <a:rPr lang="pl-PL" dirty="0" smtClean="0">
                <a:solidFill>
                  <a:schemeClr val="accent2"/>
                </a:solidFill>
              </a:rPr>
              <a:t>, </a:t>
            </a:r>
            <a:r>
              <a:rPr lang="pl-PL" dirty="0" err="1" smtClean="0">
                <a:solidFill>
                  <a:schemeClr val="accent2"/>
                </a:solidFill>
              </a:rPr>
              <a:t>their</a:t>
            </a:r>
            <a:r>
              <a:rPr lang="pl-PL" dirty="0" smtClean="0">
                <a:solidFill>
                  <a:schemeClr val="accent2"/>
                </a:solidFill>
              </a:rPr>
              <a:t> </a:t>
            </a:r>
            <a:r>
              <a:rPr lang="pl-PL" dirty="0" err="1" smtClean="0">
                <a:solidFill>
                  <a:schemeClr val="accent2"/>
                </a:solidFill>
              </a:rPr>
              <a:t>structure</a:t>
            </a:r>
            <a:r>
              <a:rPr lang="pl-PL" dirty="0" smtClean="0">
                <a:solidFill>
                  <a:schemeClr val="accent2"/>
                </a:solidFill>
              </a:rPr>
              <a:t>, </a:t>
            </a:r>
            <a:r>
              <a:rPr lang="pl-PL" dirty="0" err="1" smtClean="0">
                <a:solidFill>
                  <a:schemeClr val="accent2"/>
                </a:solidFill>
              </a:rPr>
              <a:t>especially</a:t>
            </a:r>
            <a:r>
              <a:rPr lang="pl-PL" dirty="0" smtClean="0">
                <a:solidFill>
                  <a:schemeClr val="accent2"/>
                </a:solidFill>
              </a:rPr>
              <a:t> </a:t>
            </a:r>
            <a:r>
              <a:rPr lang="pl-PL" dirty="0" err="1" smtClean="0">
                <a:solidFill>
                  <a:schemeClr val="accent2"/>
                </a:solidFill>
              </a:rPr>
              <a:t>the</a:t>
            </a:r>
            <a:r>
              <a:rPr lang="pl-PL" dirty="0" smtClean="0">
                <a:solidFill>
                  <a:schemeClr val="accent2"/>
                </a:solidFill>
              </a:rPr>
              <a:t> </a:t>
            </a:r>
            <a:r>
              <a:rPr lang="pl-PL" dirty="0" err="1" smtClean="0">
                <a:solidFill>
                  <a:schemeClr val="accent2"/>
                </a:solidFill>
              </a:rPr>
              <a:t>embedded</a:t>
            </a:r>
            <a:r>
              <a:rPr lang="pl-PL" dirty="0" smtClean="0">
                <a:solidFill>
                  <a:schemeClr val="accent2"/>
                </a:solidFill>
              </a:rPr>
              <a:t> program </a:t>
            </a:r>
            <a:r>
              <a:rPr lang="pl-PL" dirty="0" err="1" smtClean="0">
                <a:solidFill>
                  <a:schemeClr val="accent2"/>
                </a:solidFill>
              </a:rPr>
              <a:t>code</a:t>
            </a:r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11560" y="1412776"/>
            <a:ext cx="5630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accent2"/>
                </a:solidFill>
              </a:rPr>
              <a:t> </a:t>
            </a:r>
            <a:r>
              <a:rPr lang="pl-PL" dirty="0" err="1" smtClean="0">
                <a:solidFill>
                  <a:schemeClr val="accent2"/>
                </a:solidFill>
              </a:rPr>
              <a:t>adding</a:t>
            </a:r>
            <a:r>
              <a:rPr lang="pl-PL" dirty="0" smtClean="0">
                <a:solidFill>
                  <a:schemeClr val="accent2"/>
                </a:solidFill>
              </a:rPr>
              <a:t>/</a:t>
            </a:r>
            <a:r>
              <a:rPr lang="pl-PL" dirty="0" err="1" smtClean="0">
                <a:solidFill>
                  <a:schemeClr val="accent2"/>
                </a:solidFill>
              </a:rPr>
              <a:t>removing</a:t>
            </a:r>
            <a:r>
              <a:rPr lang="pl-PL" dirty="0" smtClean="0">
                <a:solidFill>
                  <a:schemeClr val="accent2"/>
                </a:solidFill>
              </a:rPr>
              <a:t> </a:t>
            </a:r>
            <a:r>
              <a:rPr lang="pl-PL" dirty="0" err="1" smtClean="0">
                <a:solidFill>
                  <a:schemeClr val="accent2"/>
                </a:solidFill>
              </a:rPr>
              <a:t>concepts</a:t>
            </a:r>
            <a:r>
              <a:rPr lang="pl-PL" dirty="0" smtClean="0">
                <a:solidFill>
                  <a:schemeClr val="accent2"/>
                </a:solidFill>
              </a:rPr>
              <a:t> to/</a:t>
            </a:r>
            <a:r>
              <a:rPr lang="pl-PL" dirty="0" err="1" smtClean="0">
                <a:solidFill>
                  <a:schemeClr val="accent2"/>
                </a:solidFill>
              </a:rPr>
              <a:t>from</a:t>
            </a:r>
            <a:r>
              <a:rPr lang="pl-PL" dirty="0" smtClean="0">
                <a:solidFill>
                  <a:schemeClr val="accent2"/>
                </a:solidFill>
              </a:rPr>
              <a:t> </a:t>
            </a:r>
            <a:r>
              <a:rPr lang="pl-PL" dirty="0" err="1" smtClean="0">
                <a:solidFill>
                  <a:schemeClr val="accent2"/>
                </a:solidFill>
              </a:rPr>
              <a:t>the</a:t>
            </a:r>
            <a:r>
              <a:rPr lang="pl-PL" dirty="0" smtClean="0">
                <a:solidFill>
                  <a:schemeClr val="accent2"/>
                </a:solidFill>
              </a:rPr>
              <a:t> </a:t>
            </a:r>
            <a:r>
              <a:rPr lang="pl-PL" dirty="0" err="1" smtClean="0">
                <a:solidFill>
                  <a:schemeClr val="accent2"/>
                </a:solidFill>
              </a:rPr>
              <a:t>concept</a:t>
            </a:r>
            <a:r>
              <a:rPr lang="pl-PL" dirty="0" smtClean="0">
                <a:solidFill>
                  <a:schemeClr val="accent2"/>
                </a:solidFill>
              </a:rPr>
              <a:t> </a:t>
            </a:r>
            <a:r>
              <a:rPr lang="pl-PL" dirty="0" err="1" smtClean="0">
                <a:solidFill>
                  <a:schemeClr val="accent2"/>
                </a:solidFill>
              </a:rPr>
              <a:t>network</a:t>
            </a:r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11560" y="1772816"/>
            <a:ext cx="5153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accent2"/>
                </a:solidFill>
              </a:rPr>
              <a:t> </a:t>
            </a:r>
            <a:r>
              <a:rPr lang="pl-PL" dirty="0" err="1" smtClean="0">
                <a:solidFill>
                  <a:schemeClr val="accent2"/>
                </a:solidFill>
              </a:rPr>
              <a:t>adding</a:t>
            </a:r>
            <a:r>
              <a:rPr lang="pl-PL" dirty="0" smtClean="0">
                <a:solidFill>
                  <a:schemeClr val="accent2"/>
                </a:solidFill>
              </a:rPr>
              <a:t>/</a:t>
            </a:r>
            <a:r>
              <a:rPr lang="pl-PL" dirty="0" err="1" smtClean="0">
                <a:solidFill>
                  <a:schemeClr val="accent2"/>
                </a:solidFill>
              </a:rPr>
              <a:t>removing</a:t>
            </a:r>
            <a:r>
              <a:rPr lang="pl-PL" dirty="0" smtClean="0">
                <a:solidFill>
                  <a:schemeClr val="accent2"/>
                </a:solidFill>
              </a:rPr>
              <a:t> </a:t>
            </a:r>
            <a:r>
              <a:rPr lang="pl-PL" dirty="0" err="1" smtClean="0">
                <a:solidFill>
                  <a:schemeClr val="accent2"/>
                </a:solidFill>
              </a:rPr>
              <a:t>individual</a:t>
            </a:r>
            <a:r>
              <a:rPr lang="pl-PL" dirty="0" smtClean="0">
                <a:solidFill>
                  <a:schemeClr val="accent2"/>
                </a:solidFill>
              </a:rPr>
              <a:t> </a:t>
            </a:r>
            <a:r>
              <a:rPr lang="pl-PL" dirty="0" err="1" smtClean="0">
                <a:solidFill>
                  <a:schemeClr val="accent2"/>
                </a:solidFill>
              </a:rPr>
              <a:t>links</a:t>
            </a:r>
            <a:r>
              <a:rPr lang="pl-PL" dirty="0" smtClean="0">
                <a:solidFill>
                  <a:schemeClr val="accent2"/>
                </a:solidFill>
              </a:rPr>
              <a:t> </a:t>
            </a:r>
            <a:r>
              <a:rPr lang="pl-PL" dirty="0" err="1" smtClean="0">
                <a:solidFill>
                  <a:schemeClr val="accent2"/>
                </a:solidFill>
              </a:rPr>
              <a:t>between</a:t>
            </a:r>
            <a:r>
              <a:rPr lang="pl-PL" dirty="0" smtClean="0">
                <a:solidFill>
                  <a:schemeClr val="accent2"/>
                </a:solidFill>
              </a:rPr>
              <a:t> </a:t>
            </a:r>
            <a:r>
              <a:rPr lang="pl-PL" dirty="0" err="1" smtClean="0">
                <a:solidFill>
                  <a:schemeClr val="accent2"/>
                </a:solidFill>
              </a:rPr>
              <a:t>concepts</a:t>
            </a:r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11560" y="2132856"/>
            <a:ext cx="2925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accent2"/>
                </a:solidFill>
              </a:rPr>
              <a:t> </a:t>
            </a:r>
            <a:r>
              <a:rPr lang="pl-PL" dirty="0" err="1" smtClean="0">
                <a:solidFill>
                  <a:schemeClr val="accent2"/>
                </a:solidFill>
              </a:rPr>
              <a:t>evaluating</a:t>
            </a:r>
            <a:r>
              <a:rPr lang="pl-PL" dirty="0" smtClean="0">
                <a:solidFill>
                  <a:schemeClr val="accent2"/>
                </a:solidFill>
              </a:rPr>
              <a:t> </a:t>
            </a:r>
            <a:r>
              <a:rPr lang="pl-PL" dirty="0" err="1" smtClean="0">
                <a:solidFill>
                  <a:schemeClr val="accent2"/>
                </a:solidFill>
              </a:rPr>
              <a:t>concept</a:t>
            </a:r>
            <a:r>
              <a:rPr lang="pl-PL" dirty="0" smtClean="0">
                <a:solidFill>
                  <a:schemeClr val="accent2"/>
                </a:solidFill>
              </a:rPr>
              <a:t> </a:t>
            </a:r>
            <a:r>
              <a:rPr lang="pl-PL" dirty="0" err="1" smtClean="0">
                <a:solidFill>
                  <a:schemeClr val="accent2"/>
                </a:solidFill>
              </a:rPr>
              <a:t>network</a:t>
            </a:r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919683" y="2852936"/>
            <a:ext cx="3069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tx2"/>
                </a:solidFill>
              </a:rPr>
              <a:t>State/Action </a:t>
            </a:r>
            <a:r>
              <a:rPr lang="pl-PL" sz="2800" dirty="0" err="1" smtClean="0">
                <a:solidFill>
                  <a:schemeClr val="tx2"/>
                </a:solidFill>
              </a:rPr>
              <a:t>setting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11941" y="3356992"/>
            <a:ext cx="5721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2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  <a:latin typeface="Arial Narrow" pitchFamily="34" charset="0"/>
              </a:rPr>
              <a:t>STATE</a:t>
            </a:r>
            <a:r>
              <a:rPr lang="pl-PL" dirty="0" smtClean="0">
                <a:solidFill>
                  <a:schemeClr val="accent2"/>
                </a:solidFill>
                <a:latin typeface="Arial Narrow" pitchFamily="34" charset="0"/>
              </a:rPr>
              <a:t> → </a:t>
            </a:r>
            <a: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„</a:t>
            </a:r>
            <a:r>
              <a:rPr lang="pl-PL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active</a:t>
            </a:r>
            <a: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” </a:t>
            </a:r>
            <a:r>
              <a:rPr lang="pl-PL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concept</a:t>
            </a:r>
            <a: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pl-PL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i.e</a:t>
            </a:r>
            <a: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. one </a:t>
            </a:r>
            <a:r>
              <a:rPr lang="pl-PL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returning</a:t>
            </a:r>
            <a: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an </a:t>
            </a:r>
            <a:r>
              <a:rPr lang="pl-PL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output</a:t>
            </a:r>
            <a: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value</a:t>
            </a:r>
            <a: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.</a:t>
            </a:r>
            <a:b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</a:br>
            <a: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                 </a:t>
            </a:r>
            <a:r>
              <a:rPr lang="pl-PL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Different</a:t>
            </a:r>
            <a: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values</a:t>
            </a:r>
            <a: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do not </a:t>
            </a:r>
            <a:r>
              <a:rPr lang="pl-PL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constitute</a:t>
            </a:r>
            <a: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different</a:t>
            </a:r>
            <a: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state for RL.</a:t>
            </a:r>
            <a:endParaRPr lang="pl-PL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11560" y="4067780"/>
            <a:ext cx="542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2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  <a:latin typeface="Arial Narrow" pitchFamily="34" charset="0"/>
              </a:rPr>
              <a:t>ACTION</a:t>
            </a:r>
            <a:r>
              <a:rPr lang="pl-PL" dirty="0" smtClean="0">
                <a:solidFill>
                  <a:schemeClr val="accent2"/>
                </a:solidFill>
                <a:latin typeface="Arial Narrow" pitchFamily="34" charset="0"/>
              </a:rPr>
              <a:t> → </a:t>
            </a:r>
            <a:r>
              <a:rPr lang="pl-PL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next</a:t>
            </a:r>
            <a: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program to be </a:t>
            </a:r>
            <a:r>
              <a:rPr lang="pl-PL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executed</a:t>
            </a:r>
            <a: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on </a:t>
            </a:r>
            <a:r>
              <a:rPr lang="pl-PL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that</a:t>
            </a:r>
            <a: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output</a:t>
            </a:r>
            <a:r>
              <a:rPr lang="pl-PL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value</a:t>
            </a:r>
            <a:endParaRPr lang="pl-PL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39552" y="4437112"/>
            <a:ext cx="60292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>
                <a:latin typeface="Arial Narrow" pitchFamily="34" charset="0"/>
              </a:rPr>
              <a:t> action </a:t>
            </a:r>
            <a:r>
              <a:rPr lang="pl-PL" dirty="0" err="1" smtClean="0">
                <a:latin typeface="Arial Narrow" pitchFamily="34" charset="0"/>
              </a:rPr>
              <a:t>selection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is</a:t>
            </a:r>
            <a:r>
              <a:rPr lang="pl-PL" dirty="0" smtClean="0">
                <a:latin typeface="Arial Narrow" pitchFamily="34" charset="0"/>
              </a:rPr>
              <a:t> independent of </a:t>
            </a:r>
            <a:r>
              <a:rPr lang="pl-PL" dirty="0" err="1" smtClean="0">
                <a:latin typeface="Arial Narrow" pitchFamily="34" charset="0"/>
              </a:rPr>
              <a:t>the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current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value</a:t>
            </a:r>
            <a:r>
              <a:rPr lang="pl-PL" dirty="0" smtClean="0">
                <a:latin typeface="Arial Narrow" pitchFamily="34" charset="0"/>
              </a:rPr>
              <a:t> of </a:t>
            </a:r>
            <a:r>
              <a:rPr lang="pl-PL" dirty="0" err="1" smtClean="0">
                <a:latin typeface="Arial Narrow" pitchFamily="34" charset="0"/>
              </a:rPr>
              <a:t>the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output</a:t>
            </a:r>
            <a:endParaRPr lang="pl-PL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the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executed</a:t>
            </a:r>
            <a:r>
              <a:rPr lang="pl-PL" dirty="0" smtClean="0">
                <a:latin typeface="Arial Narrow" pitchFamily="34" charset="0"/>
              </a:rPr>
              <a:t> program </a:t>
            </a:r>
            <a:r>
              <a:rPr lang="pl-PL" dirty="0" err="1" smtClean="0">
                <a:latin typeface="Arial Narrow" pitchFamily="34" charset="0"/>
              </a:rPr>
              <a:t>is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embedded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in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the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next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concept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the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selected</a:t>
            </a:r>
            <a:r>
              <a:rPr lang="pl-PL" dirty="0" smtClean="0">
                <a:latin typeface="Arial Narrow" pitchFamily="34" charset="0"/>
              </a:rPr>
              <a:t/>
            </a:r>
            <a:br>
              <a:rPr lang="pl-PL" dirty="0" smtClean="0">
                <a:latin typeface="Arial Narrow" pitchFamily="34" charset="0"/>
              </a:rPr>
            </a:br>
            <a:r>
              <a:rPr lang="pl-PL" dirty="0" smtClean="0">
                <a:latin typeface="Arial Narrow" pitchFamily="34" charset="0"/>
              </a:rPr>
              <a:t>  action </a:t>
            </a:r>
            <a:r>
              <a:rPr lang="pl-PL" dirty="0" err="1" smtClean="0">
                <a:latin typeface="Arial Narrow" pitchFamily="34" charset="0"/>
              </a:rPr>
              <a:t>points</a:t>
            </a:r>
            <a:r>
              <a:rPr lang="pl-PL" dirty="0" smtClean="0">
                <a:latin typeface="Arial Narrow" pitchFamily="34" charset="0"/>
              </a:rPr>
              <a:t> to, not </a:t>
            </a:r>
            <a:r>
              <a:rPr lang="pl-PL" dirty="0" err="1" smtClean="0">
                <a:latin typeface="Arial Narrow" pitchFamily="34" charset="0"/>
              </a:rPr>
              <a:t>in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the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concept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returning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output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value</a:t>
            </a:r>
            <a:endParaRPr lang="pl-PL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Arial Narrow" pitchFamily="34" charset="0"/>
              </a:rPr>
              <a:t> for </a:t>
            </a:r>
            <a:r>
              <a:rPr lang="pl-PL" dirty="0" err="1" smtClean="0">
                <a:latin typeface="Arial Narrow" pitchFamily="34" charset="0"/>
              </a:rPr>
              <a:t>multi-input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concepts</a:t>
            </a:r>
            <a:r>
              <a:rPr lang="pl-PL" dirty="0" smtClean="0">
                <a:latin typeface="Arial Narrow" pitchFamily="34" charset="0"/>
              </a:rPr>
              <a:t> (&gt;1),  </a:t>
            </a:r>
            <a:r>
              <a:rPr lang="pl-PL" dirty="0" err="1" smtClean="0">
                <a:latin typeface="Arial Narrow" pitchFamily="34" charset="0"/>
              </a:rPr>
              <a:t>execution</a:t>
            </a:r>
            <a:r>
              <a:rPr lang="pl-PL" dirty="0" smtClean="0">
                <a:latin typeface="Arial Narrow" pitchFamily="34" charset="0"/>
              </a:rPr>
              <a:t> will be </a:t>
            </a:r>
            <a:r>
              <a:rPr lang="pl-PL" dirty="0" err="1" smtClean="0">
                <a:latin typeface="Arial Narrow" pitchFamily="34" charset="0"/>
              </a:rPr>
              <a:t>postponed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until</a:t>
            </a:r>
            <a:r>
              <a:rPr lang="pl-PL" dirty="0" smtClean="0">
                <a:latin typeface="Arial Narrow" pitchFamily="34" charset="0"/>
              </a:rPr>
              <a:t/>
            </a:r>
            <a:br>
              <a:rPr lang="pl-PL" dirty="0" smtClean="0">
                <a:latin typeface="Arial Narrow" pitchFamily="34" charset="0"/>
              </a:rPr>
            </a:br>
            <a:r>
              <a:rPr lang="pl-PL" dirty="0" smtClean="0">
                <a:latin typeface="Arial Narrow" pitchFamily="34" charset="0"/>
              </a:rPr>
              <a:t>  </a:t>
            </a:r>
            <a:r>
              <a:rPr lang="pl-PL" dirty="0" err="1" smtClean="0">
                <a:latin typeface="Arial Narrow" pitchFamily="34" charset="0"/>
              </a:rPr>
              <a:t>all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output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values</a:t>
            </a:r>
            <a:r>
              <a:rPr lang="pl-PL" dirty="0" smtClean="0">
                <a:latin typeface="Arial Narrow" pitchFamily="34" charset="0"/>
              </a:rPr>
              <a:t> of </a:t>
            </a:r>
            <a:r>
              <a:rPr lang="pl-PL" dirty="0" err="1" smtClean="0">
                <a:latin typeface="Arial Narrow" pitchFamily="34" charset="0"/>
              </a:rPr>
              <a:t>the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other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concepts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are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available</a:t>
            </a:r>
            <a:r>
              <a:rPr lang="pl-PL" dirty="0" smtClean="0">
                <a:latin typeface="Arial Narrow" pitchFamily="34" charset="0"/>
              </a:rPr>
              <a:t> and </a:t>
            </a:r>
            <a:r>
              <a:rPr lang="pl-PL" dirty="0" err="1" smtClean="0">
                <a:latin typeface="Arial Narrow" pitchFamily="34" charset="0"/>
              </a:rPr>
              <a:t>valid</a:t>
            </a:r>
            <a:endParaRPr lang="pl-PL" dirty="0">
              <a:latin typeface="Arial Narrow" pitchFamily="34" charset="0"/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6660232" y="3645024"/>
            <a:ext cx="100811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4"/>
                </a:solidFill>
                <a:latin typeface="Arial Narrow" pitchFamily="34" charset="0"/>
              </a:rPr>
              <a:t>program </a:t>
            </a:r>
            <a:r>
              <a:rPr lang="pl-PL" dirty="0" smtClean="0">
                <a:solidFill>
                  <a:srgbClr val="FF0000"/>
                </a:solidFill>
                <a:latin typeface="Arial Narrow" pitchFamily="34" charset="0"/>
              </a:rPr>
              <a:t>action</a:t>
            </a:r>
            <a:endParaRPr lang="pl-PL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16" name="Łącznik prosty ze strzałką 15"/>
          <p:cNvCxnSpPr/>
          <p:nvPr/>
        </p:nvCxnSpPr>
        <p:spPr>
          <a:xfrm rot="5400000">
            <a:off x="6913054" y="4544330"/>
            <a:ext cx="504056" cy="1588"/>
          </a:xfrm>
          <a:prstGeom prst="straightConnector1">
            <a:avLst/>
          </a:prstGeom>
          <a:ln w="317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rot="5400000">
            <a:off x="6625022" y="4544330"/>
            <a:ext cx="504056" cy="1588"/>
          </a:xfrm>
          <a:prstGeom prst="straightConnector1">
            <a:avLst/>
          </a:prstGeom>
          <a:ln w="317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rot="5400000">
            <a:off x="7738764" y="4293890"/>
            <a:ext cx="1298526" cy="794"/>
          </a:xfrm>
          <a:prstGeom prst="straightConnector1">
            <a:avLst/>
          </a:prstGeom>
          <a:ln w="31750">
            <a:solidFill>
              <a:schemeClr val="accent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rot="5400000">
            <a:off x="7885162" y="5804470"/>
            <a:ext cx="432048" cy="1588"/>
          </a:xfrm>
          <a:prstGeom prst="straightConnector1">
            <a:avLst/>
          </a:prstGeom>
          <a:ln w="317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łamany 20"/>
          <p:cNvCxnSpPr/>
          <p:nvPr/>
        </p:nvCxnSpPr>
        <p:spPr>
          <a:xfrm rot="16200000" flipH="1">
            <a:off x="7308304" y="4437112"/>
            <a:ext cx="648072" cy="360040"/>
          </a:xfrm>
          <a:prstGeom prst="bentConnector3">
            <a:avLst>
              <a:gd name="adj1" fmla="val 50000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rot="5400000">
            <a:off x="7451526" y="4293890"/>
            <a:ext cx="1298526" cy="794"/>
          </a:xfrm>
          <a:prstGeom prst="straightConnector1">
            <a:avLst/>
          </a:prstGeom>
          <a:ln w="31750">
            <a:solidFill>
              <a:schemeClr val="accent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 rot="10800000" flipH="1">
            <a:off x="6660232" y="4005064"/>
            <a:ext cx="1008112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rostokąt zaokrąglony 27"/>
          <p:cNvSpPr/>
          <p:nvPr/>
        </p:nvSpPr>
        <p:spPr>
          <a:xfrm>
            <a:off x="7596336" y="4941168"/>
            <a:ext cx="100811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FF0000"/>
                </a:solidFill>
                <a:latin typeface="Arial Narrow" pitchFamily="34" charset="0"/>
              </a:rPr>
              <a:t>program</a:t>
            </a:r>
            <a:r>
              <a:rPr lang="pl-PL" dirty="0" smtClean="0">
                <a:solidFill>
                  <a:schemeClr val="accent4"/>
                </a:solidFill>
                <a:latin typeface="Arial Narrow" pitchFamily="34" charset="0"/>
              </a:rPr>
              <a:t> action</a:t>
            </a:r>
            <a:endParaRPr lang="pl-PL" dirty="0">
              <a:solidFill>
                <a:schemeClr val="accent4"/>
              </a:solidFill>
              <a:latin typeface="Arial Narrow" pitchFamily="34" charset="0"/>
            </a:endParaRPr>
          </a:p>
        </p:txBody>
      </p:sp>
      <p:cxnSp>
        <p:nvCxnSpPr>
          <p:cNvPr id="29" name="Łącznik prosty 28"/>
          <p:cNvCxnSpPr/>
          <p:nvPr/>
        </p:nvCxnSpPr>
        <p:spPr>
          <a:xfrm rot="10800000" flipH="1">
            <a:off x="7596336" y="5301208"/>
            <a:ext cx="1008112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a 22"/>
          <p:cNvSpPr/>
          <p:nvPr/>
        </p:nvSpPr>
        <p:spPr>
          <a:xfrm>
            <a:off x="7740352" y="453600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" name="Łącznik prosty 25"/>
          <p:cNvCxnSpPr/>
          <p:nvPr/>
        </p:nvCxnSpPr>
        <p:spPr>
          <a:xfrm rot="5400000">
            <a:off x="7344308" y="4113076"/>
            <a:ext cx="936104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8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28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rogram_lifetime_probabilit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9383"/>
            <a:ext cx="8280920" cy="583194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530060" y="817548"/>
            <a:ext cx="423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err="1" smtClean="0">
                <a:solidFill>
                  <a:schemeClr val="tx2"/>
                </a:solidFill>
              </a:rPr>
              <a:t>Concept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lifetime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probability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699792" y="1484784"/>
            <a:ext cx="4288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X-axis</a:t>
            </a:r>
            <a:r>
              <a:rPr lang="pl-PL" dirty="0" smtClean="0"/>
              <a:t>: </a:t>
            </a:r>
            <a:r>
              <a:rPr lang="pl-PL" dirty="0" err="1" smtClean="0"/>
              <a:t>number</a:t>
            </a:r>
            <a:r>
              <a:rPr lang="pl-PL" dirty="0" smtClean="0"/>
              <a:t> of </a:t>
            </a:r>
            <a:r>
              <a:rPr lang="pl-PL" dirty="0" err="1" smtClean="0"/>
              <a:t>times</a:t>
            </a:r>
            <a:r>
              <a:rPr lang="pl-PL" dirty="0" smtClean="0"/>
              <a:t> a </a:t>
            </a:r>
            <a:r>
              <a:rPr lang="pl-PL" dirty="0" err="1" smtClean="0"/>
              <a:t>concept</a:t>
            </a:r>
            <a:r>
              <a:rPr lang="pl-PL" dirty="0" smtClean="0"/>
              <a:t> was </a:t>
            </a:r>
            <a:r>
              <a:rPr lang="pl-PL" dirty="0" err="1" smtClean="0"/>
              <a:t>used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270783" y="404664"/>
            <a:ext cx="4375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tx2"/>
                </a:solidFill>
              </a:rPr>
              <a:t>Natural environment </a:t>
            </a:r>
            <a:r>
              <a:rPr lang="pl-PL" sz="2800" dirty="0" err="1" smtClean="0">
                <a:solidFill>
                  <a:schemeClr val="tx2"/>
                </a:solidFill>
              </a:rPr>
              <a:t>parallel</a:t>
            </a:r>
            <a:endParaRPr lang="pl-PL" sz="2800" dirty="0">
              <a:solidFill>
                <a:schemeClr val="tx2"/>
              </a:solidFill>
            </a:endParaRPr>
          </a:p>
        </p:txBody>
      </p:sp>
      <p:pic>
        <p:nvPicPr>
          <p:cNvPr id="3" name="Obraz 2" descr="aginao_b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3384376" cy="1117428"/>
          </a:xfrm>
          <a:prstGeom prst="rect">
            <a:avLst/>
          </a:prstGeom>
        </p:spPr>
      </p:pic>
      <p:pic>
        <p:nvPicPr>
          <p:cNvPr id="5" name="Obraz 4" descr="untit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980728"/>
            <a:ext cx="3096344" cy="1008112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 rot="5400000">
            <a:off x="3203848" y="2420888"/>
            <a:ext cx="2592288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zaokrąglony 9"/>
          <p:cNvSpPr/>
          <p:nvPr/>
        </p:nvSpPr>
        <p:spPr>
          <a:xfrm>
            <a:off x="827584" y="2132856"/>
            <a:ext cx="2952328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Concepts</a:t>
            </a:r>
            <a:endParaRPr lang="en-US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827584" y="2708920"/>
            <a:ext cx="2952328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Runtimes</a:t>
            </a:r>
            <a:endParaRPr lang="en-US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827584" y="3284984"/>
            <a:ext cx="2952328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Links</a:t>
            </a:r>
            <a:endParaRPr lang="en-US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5292080" y="2132856"/>
            <a:ext cx="2952328" cy="432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Species</a:t>
            </a:r>
            <a:endParaRPr lang="pl-PL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5292080" y="3284984"/>
            <a:ext cx="2952328" cy="432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Dependencies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between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species</a:t>
            </a:r>
            <a:endParaRPr lang="pl-PL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5292080" y="2708920"/>
            <a:ext cx="2952328" cy="432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Individuals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of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species</a:t>
            </a:r>
            <a:endParaRPr lang="pl-PL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3412458" y="3861048"/>
            <a:ext cx="2120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err="1" smtClean="0">
                <a:solidFill>
                  <a:schemeClr val="tx2"/>
                </a:solidFill>
              </a:rPr>
              <a:t>Non-parallels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827584" y="4437112"/>
            <a:ext cx="7416824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Concepts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do not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evolve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i.e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. program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code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doesn’t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chage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during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concept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lifetime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827584" y="5013176"/>
            <a:ext cx="7416824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A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species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(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concept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)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may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exist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even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if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currently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no single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individual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(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runtime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)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is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living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827584" y="5589240"/>
            <a:ext cx="7416824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Concept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program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code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and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structure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is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reusable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.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Two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separate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concepts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placed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at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different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location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of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the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network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may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share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exactly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the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 same „</a:t>
            </a:r>
            <a:r>
              <a:rPr lang="pl-PL" dirty="0" err="1" smtClean="0">
                <a:solidFill>
                  <a:schemeClr val="tx1"/>
                </a:solidFill>
                <a:latin typeface="Arial Narrow" pitchFamily="34" charset="0"/>
              </a:rPr>
              <a:t>genotype</a:t>
            </a:r>
            <a:r>
              <a:rPr lang="pl-PL" dirty="0" smtClean="0">
                <a:solidFill>
                  <a:schemeClr val="tx1"/>
                </a:solidFill>
                <a:latin typeface="Arial Narrow" pitchFamily="34" charset="0"/>
              </a:rPr>
              <a:t>”.</a:t>
            </a:r>
            <a:endParaRPr lang="en-US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979542" y="404664"/>
            <a:ext cx="4957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err="1" smtClean="0">
                <a:solidFill>
                  <a:schemeClr val="tx2"/>
                </a:solidFill>
              </a:rPr>
              <a:t>Noteworthy</a:t>
            </a:r>
            <a:r>
              <a:rPr lang="pl-PL" sz="2800" dirty="0" smtClean="0">
                <a:solidFill>
                  <a:schemeClr val="tx2"/>
                </a:solidFill>
              </a:rPr>
              <a:t> controls of </a:t>
            </a:r>
            <a:r>
              <a:rPr lang="pl-PL" sz="2800" dirty="0" err="1" smtClean="0">
                <a:solidFill>
                  <a:schemeClr val="tx2"/>
                </a:solidFill>
              </a:rPr>
              <a:t>runtimes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83568" y="1196752"/>
            <a:ext cx="784887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chemeClr val="tx2"/>
                </a:solidFill>
              </a:rPr>
              <a:t>Expiration</a:t>
            </a:r>
            <a:r>
              <a:rPr lang="pl-PL" dirty="0" smtClean="0">
                <a:solidFill>
                  <a:schemeClr val="tx2"/>
                </a:solidFill>
              </a:rPr>
              <a:t> time </a:t>
            </a:r>
            <a:r>
              <a:rPr lang="pl-PL" dirty="0" smtClean="0"/>
              <a:t>– a </a:t>
            </a:r>
            <a:r>
              <a:rPr lang="pl-PL" dirty="0" err="1" smtClean="0"/>
              <a:t>real</a:t>
            </a:r>
            <a:r>
              <a:rPr lang="pl-PL" dirty="0" smtClean="0"/>
              <a:t> time </a:t>
            </a:r>
            <a:r>
              <a:rPr lang="pl-PL" dirty="0" err="1" smtClean="0"/>
              <a:t>value</a:t>
            </a:r>
            <a:r>
              <a:rPr lang="pl-PL" dirty="0" smtClean="0"/>
              <a:t> of </a:t>
            </a:r>
            <a:r>
              <a:rPr lang="pl-PL" dirty="0" err="1" smtClean="0"/>
              <a:t>milisecond</a:t>
            </a:r>
            <a:r>
              <a:rPr lang="pl-PL" dirty="0" smtClean="0"/>
              <a:t> resolution, </a:t>
            </a:r>
            <a:r>
              <a:rPr lang="pl-PL" dirty="0" err="1" smtClean="0"/>
              <a:t>typically</a:t>
            </a:r>
            <a:r>
              <a:rPr lang="pl-PL" dirty="0" smtClean="0"/>
              <a:t> 100 </a:t>
            </a:r>
            <a:r>
              <a:rPr lang="pl-PL" dirty="0" err="1" smtClean="0"/>
              <a:t>ms</a:t>
            </a:r>
            <a:r>
              <a:rPr lang="pl-PL" dirty="0" smtClean="0"/>
              <a:t> </a:t>
            </a:r>
            <a:r>
              <a:rPr lang="pl-PL" dirty="0" err="1" smtClean="0"/>
              <a:t>since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runtime</a:t>
            </a:r>
            <a:r>
              <a:rPr lang="pl-PL" dirty="0" smtClean="0"/>
              <a:t> </a:t>
            </a:r>
            <a:r>
              <a:rPr lang="pl-PL" dirty="0" err="1" smtClean="0"/>
              <a:t>creation</a:t>
            </a:r>
            <a:r>
              <a:rPr lang="pl-PL" dirty="0" smtClean="0"/>
              <a:t> time. </a:t>
            </a:r>
            <a:r>
              <a:rPr lang="pl-PL" dirty="0" err="1" smtClean="0"/>
              <a:t>When</a:t>
            </a:r>
            <a:r>
              <a:rPr lang="pl-PL" dirty="0" smtClean="0"/>
              <a:t> time </a:t>
            </a:r>
            <a:r>
              <a:rPr lang="pl-PL" dirty="0" err="1" smtClean="0"/>
              <a:t>passes</a:t>
            </a:r>
            <a:r>
              <a:rPr lang="pl-PL" dirty="0" smtClean="0"/>
              <a:t>,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runtime</a:t>
            </a:r>
            <a:r>
              <a:rPr lang="pl-PL" dirty="0" smtClean="0"/>
              <a:t> </a:t>
            </a:r>
            <a:r>
              <a:rPr lang="pl-PL" dirty="0" err="1" smtClean="0"/>
              <a:t>passes</a:t>
            </a:r>
            <a:r>
              <a:rPr lang="pl-PL" dirty="0" smtClean="0"/>
              <a:t> </a:t>
            </a:r>
            <a:r>
              <a:rPr lang="pl-PL" dirty="0" err="1" smtClean="0"/>
              <a:t>away</a:t>
            </a:r>
            <a:r>
              <a:rPr lang="pl-PL" dirty="0" smtClean="0"/>
              <a:t>, no </a:t>
            </a:r>
            <a:r>
              <a:rPr lang="pl-PL" dirty="0" err="1" smtClean="0"/>
              <a:t>matter</a:t>
            </a:r>
            <a:r>
              <a:rPr lang="pl-PL" dirty="0" smtClean="0"/>
              <a:t> </a:t>
            </a:r>
            <a:r>
              <a:rPr lang="pl-PL" dirty="0" err="1" smtClean="0"/>
              <a:t>what</a:t>
            </a:r>
            <a:r>
              <a:rPr lang="pl-PL" dirty="0" smtClean="0"/>
              <a:t> state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currently</a:t>
            </a:r>
            <a:r>
              <a:rPr lang="pl-PL" dirty="0" smtClean="0"/>
              <a:t> in.</a:t>
            </a:r>
            <a:endParaRPr lang="en-US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83568" y="2348880"/>
            <a:ext cx="784887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chemeClr val="accent3">
                    <a:lumMod val="50000"/>
                  </a:schemeClr>
                </a:solidFill>
              </a:rPr>
              <a:t>Priority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r>
              <a:rPr lang="pl-PL" dirty="0" smtClean="0"/>
              <a:t>– </a:t>
            </a:r>
            <a:r>
              <a:rPr lang="pl-PL" dirty="0" err="1" smtClean="0"/>
              <a:t>individually</a:t>
            </a:r>
            <a:r>
              <a:rPr lang="pl-PL" dirty="0" smtClean="0"/>
              <a:t> </a:t>
            </a:r>
            <a:r>
              <a:rPr lang="pl-PL" dirty="0" err="1" smtClean="0"/>
              <a:t>assigned</a:t>
            </a:r>
            <a:r>
              <a:rPr lang="pl-PL" dirty="0" smtClean="0"/>
              <a:t> </a:t>
            </a:r>
            <a:r>
              <a:rPr lang="pl-PL" dirty="0" err="1" smtClean="0"/>
              <a:t>real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</a:t>
            </a:r>
            <a:r>
              <a:rPr lang="pl-PL" dirty="0" err="1" smtClean="0"/>
              <a:t>determining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order of </a:t>
            </a:r>
            <a:r>
              <a:rPr lang="pl-PL" dirty="0" err="1" smtClean="0"/>
              <a:t>execution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relative</a:t>
            </a:r>
            <a:r>
              <a:rPr lang="pl-PL" dirty="0" smtClean="0"/>
              <a:t> to </a:t>
            </a:r>
            <a:r>
              <a:rPr lang="pl-PL" dirty="0" err="1" smtClean="0"/>
              <a:t>other</a:t>
            </a:r>
            <a:r>
              <a:rPr lang="pl-PL" dirty="0" smtClean="0"/>
              <a:t> </a:t>
            </a:r>
            <a:r>
              <a:rPr lang="pl-PL" dirty="0" err="1" smtClean="0"/>
              <a:t>runtimes</a:t>
            </a:r>
            <a:r>
              <a:rPr lang="pl-PL" dirty="0" smtClean="0"/>
              <a:t> </a:t>
            </a:r>
            <a:r>
              <a:rPr lang="pl-PL" dirty="0" err="1" smtClean="0"/>
              <a:t>currently</a:t>
            </a:r>
            <a:r>
              <a:rPr lang="pl-PL" dirty="0" smtClean="0"/>
              <a:t> </a:t>
            </a:r>
            <a:r>
              <a:rPr lang="pl-PL" dirty="0" err="1" smtClean="0"/>
              <a:t>awaiting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priority</a:t>
            </a:r>
            <a:r>
              <a:rPr lang="pl-PL" dirty="0" smtClean="0"/>
              <a:t> </a:t>
            </a:r>
            <a:r>
              <a:rPr lang="pl-PL" dirty="0" err="1" smtClean="0"/>
              <a:t>queue</a:t>
            </a:r>
            <a:r>
              <a:rPr lang="pl-PL" dirty="0" smtClean="0"/>
              <a:t>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83568" y="3212976"/>
            <a:ext cx="784887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2"/>
                </a:solidFill>
              </a:rPr>
              <a:t>Resources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r>
              <a:rPr lang="pl-PL" dirty="0" smtClean="0"/>
              <a:t>– </a:t>
            </a:r>
            <a:r>
              <a:rPr lang="pl-PL" dirty="0" err="1" smtClean="0"/>
              <a:t>individually</a:t>
            </a:r>
            <a:r>
              <a:rPr lang="pl-PL" dirty="0" smtClean="0"/>
              <a:t> </a:t>
            </a:r>
            <a:r>
              <a:rPr lang="pl-PL" dirty="0" err="1" smtClean="0"/>
              <a:t>assigned</a:t>
            </a:r>
            <a:r>
              <a:rPr lang="pl-PL" dirty="0" smtClean="0"/>
              <a:t> </a:t>
            </a:r>
            <a:r>
              <a:rPr lang="pl-PL" dirty="0" err="1" smtClean="0"/>
              <a:t>real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</a:t>
            </a:r>
            <a:r>
              <a:rPr lang="pl-PL" dirty="0" err="1" smtClean="0"/>
              <a:t>determining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amount</a:t>
            </a:r>
            <a:r>
              <a:rPr lang="pl-PL" dirty="0" smtClean="0"/>
              <a:t> of system resources a </a:t>
            </a:r>
            <a:r>
              <a:rPr lang="pl-PL" dirty="0" err="1" smtClean="0"/>
              <a:t>runtime</a:t>
            </a:r>
            <a:r>
              <a:rPr lang="pl-PL" dirty="0" smtClean="0"/>
              <a:t> </a:t>
            </a:r>
            <a:r>
              <a:rPr lang="pl-PL" dirty="0" err="1" smtClean="0"/>
              <a:t>may</a:t>
            </a:r>
            <a:r>
              <a:rPr lang="pl-PL" dirty="0" smtClean="0"/>
              <a:t> </a:t>
            </a:r>
            <a:r>
              <a:rPr lang="pl-PL" dirty="0" err="1" smtClean="0"/>
              <a:t>exhaust</a:t>
            </a:r>
            <a:r>
              <a:rPr lang="pl-PL" dirty="0" smtClean="0"/>
              <a:t>. </a:t>
            </a:r>
            <a:r>
              <a:rPr lang="pl-PL" dirty="0" err="1" smtClean="0"/>
              <a:t>Basically</a:t>
            </a:r>
            <a:r>
              <a:rPr lang="pl-PL" dirty="0" smtClean="0"/>
              <a:t>,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denotes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of VM </a:t>
            </a:r>
            <a:r>
              <a:rPr lang="pl-PL" dirty="0" err="1" smtClean="0"/>
              <a:t>instructions</a:t>
            </a:r>
            <a:r>
              <a:rPr lang="pl-PL" dirty="0" smtClean="0"/>
              <a:t> a </a:t>
            </a:r>
            <a:r>
              <a:rPr lang="pl-PL" dirty="0" err="1" smtClean="0"/>
              <a:t>runtime</a:t>
            </a:r>
            <a:r>
              <a:rPr lang="pl-PL" dirty="0" smtClean="0"/>
              <a:t> </a:t>
            </a:r>
            <a:r>
              <a:rPr lang="pl-PL" dirty="0" err="1" smtClean="0"/>
              <a:t>may</a:t>
            </a:r>
            <a:r>
              <a:rPr lang="pl-PL" dirty="0" smtClean="0"/>
              <a:t> </a:t>
            </a:r>
            <a:r>
              <a:rPr lang="pl-PL" dirty="0" err="1" smtClean="0"/>
              <a:t>perform</a:t>
            </a:r>
            <a:r>
              <a:rPr lang="pl-PL" dirty="0" smtClean="0"/>
              <a:t>. </a:t>
            </a:r>
            <a:r>
              <a:rPr lang="pl-PL" dirty="0" err="1" smtClean="0"/>
              <a:t>Useful</a:t>
            </a:r>
            <a:r>
              <a:rPr lang="pl-PL" dirty="0" smtClean="0"/>
              <a:t> for </a:t>
            </a:r>
            <a:r>
              <a:rPr lang="pl-PL" dirty="0" err="1" smtClean="0"/>
              <a:t>overcoming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halting</a:t>
            </a:r>
            <a:r>
              <a:rPr lang="pl-PL" dirty="0" smtClean="0"/>
              <a:t> problem.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83568" y="4365104"/>
            <a:ext cx="784887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Status </a:t>
            </a:r>
            <a:r>
              <a:rPr lang="pl-PL" dirty="0" smtClean="0"/>
              <a:t>– </a:t>
            </a:r>
            <a:r>
              <a:rPr lang="pl-PL" dirty="0" err="1" smtClean="0"/>
              <a:t>the</a:t>
            </a:r>
            <a:r>
              <a:rPr lang="pl-PL" dirty="0" smtClean="0"/>
              <a:t> state a </a:t>
            </a:r>
            <a:r>
              <a:rPr lang="pl-PL" dirty="0" err="1" smtClean="0"/>
              <a:t>runtime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: PENDING, CREATED, EXECUTED, SLEEP, TERMINATED, EXITED, DISCARD (</a:t>
            </a:r>
            <a:r>
              <a:rPr lang="pl-PL" dirty="0" err="1" smtClean="0"/>
              <a:t>discussed</a:t>
            </a:r>
            <a:r>
              <a:rPr lang="pl-PL" dirty="0" smtClean="0"/>
              <a:t> </a:t>
            </a:r>
            <a:r>
              <a:rPr lang="pl-PL" dirty="0" err="1" smtClean="0"/>
              <a:t>below</a:t>
            </a:r>
            <a:r>
              <a:rPr lang="pl-PL" dirty="0" smtClean="0"/>
              <a:t>).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83568" y="5229200"/>
            <a:ext cx="784887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chemeClr val="accent4">
                    <a:lumMod val="50000"/>
                  </a:schemeClr>
                </a:solidFill>
              </a:rPr>
              <a:t>Hash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dirty="0" smtClean="0"/>
              <a:t>– </a:t>
            </a:r>
            <a:r>
              <a:rPr lang="pl-PL" dirty="0" err="1" smtClean="0"/>
              <a:t>calculated</a:t>
            </a:r>
            <a:r>
              <a:rPr lang="pl-PL" dirty="0" smtClean="0"/>
              <a:t> </a:t>
            </a:r>
            <a:r>
              <a:rPr lang="pl-PL" dirty="0" err="1" smtClean="0"/>
              <a:t>based</a:t>
            </a:r>
            <a:r>
              <a:rPr lang="pl-PL" dirty="0" smtClean="0"/>
              <a:t> on a </a:t>
            </a:r>
            <a:r>
              <a:rPr lang="pl-PL" dirty="0" err="1" smtClean="0"/>
              <a:t>unique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FF0000"/>
                </a:solidFill>
              </a:rPr>
              <a:t>ID of a </a:t>
            </a:r>
            <a:r>
              <a:rPr lang="pl-PL" dirty="0" err="1" smtClean="0">
                <a:solidFill>
                  <a:srgbClr val="FF0000"/>
                </a:solidFill>
              </a:rPr>
              <a:t>concept</a:t>
            </a:r>
            <a:r>
              <a:rPr lang="pl-PL" dirty="0" smtClean="0"/>
              <a:t> to </a:t>
            </a:r>
            <a:r>
              <a:rPr lang="pl-PL" dirty="0" err="1" smtClean="0"/>
              <a:t>launch</a:t>
            </a:r>
            <a:r>
              <a:rPr lang="pl-PL" dirty="0" smtClean="0"/>
              <a:t> </a:t>
            </a:r>
            <a:r>
              <a:rPr lang="pl-PL" dirty="0" err="1" smtClean="0"/>
              <a:t>its</a:t>
            </a:r>
            <a:r>
              <a:rPr lang="pl-PL" dirty="0" smtClean="0"/>
              <a:t> </a:t>
            </a:r>
            <a:r>
              <a:rPr lang="pl-PL" dirty="0" err="1" smtClean="0"/>
              <a:t>runtime</a:t>
            </a:r>
            <a:r>
              <a:rPr lang="pl-PL" dirty="0" smtClean="0"/>
              <a:t> and</a:t>
            </a:r>
            <a:br>
              <a:rPr lang="pl-PL" dirty="0" smtClean="0"/>
            </a:br>
            <a:r>
              <a:rPr lang="pl-PL" dirty="0" err="1" smtClean="0">
                <a:solidFill>
                  <a:srgbClr val="FF0000"/>
                </a:solidFill>
              </a:rPr>
              <a:t>IDs</a:t>
            </a:r>
            <a:r>
              <a:rPr lang="pl-PL" dirty="0" smtClean="0">
                <a:solidFill>
                  <a:srgbClr val="FF0000"/>
                </a:solidFill>
              </a:rPr>
              <a:t> of </a:t>
            </a:r>
            <a:r>
              <a:rPr lang="pl-PL" dirty="0" err="1" smtClean="0">
                <a:solidFill>
                  <a:srgbClr val="FF0000"/>
                </a:solidFill>
              </a:rPr>
              <a:t>runtime</a:t>
            </a:r>
            <a:r>
              <a:rPr lang="pl-PL" dirty="0" smtClean="0">
                <a:solidFill>
                  <a:srgbClr val="FF0000"/>
                </a:solidFill>
              </a:rPr>
              <a:t>(s)</a:t>
            </a:r>
            <a:r>
              <a:rPr lang="pl-PL" dirty="0" smtClean="0"/>
              <a:t> of </a:t>
            </a:r>
            <a:r>
              <a:rPr lang="pl-PL" dirty="0" err="1" smtClean="0"/>
              <a:t>all</a:t>
            </a:r>
            <a:r>
              <a:rPr lang="pl-PL" dirty="0" smtClean="0"/>
              <a:t> </a:t>
            </a:r>
            <a:r>
              <a:rPr lang="pl-PL" dirty="0" err="1" smtClean="0"/>
              <a:t>input</a:t>
            </a:r>
            <a:r>
              <a:rPr lang="pl-PL" dirty="0" smtClean="0"/>
              <a:t>(s), </a:t>
            </a:r>
            <a:r>
              <a:rPr lang="pl-PL" dirty="0" err="1" smtClean="0"/>
              <a:t>used</a:t>
            </a:r>
            <a:r>
              <a:rPr lang="pl-PL" dirty="0" smtClean="0"/>
              <a:t> to </a:t>
            </a:r>
            <a:r>
              <a:rPr lang="pl-PL" dirty="0" err="1" smtClean="0"/>
              <a:t>avoid</a:t>
            </a:r>
            <a:r>
              <a:rPr lang="pl-PL" dirty="0" smtClean="0"/>
              <a:t> </a:t>
            </a:r>
            <a:r>
              <a:rPr lang="pl-PL" dirty="0" err="1" smtClean="0"/>
              <a:t>repeated</a:t>
            </a:r>
            <a:r>
              <a:rPr lang="pl-PL" dirty="0" smtClean="0"/>
              <a:t> </a:t>
            </a:r>
            <a:r>
              <a:rPr lang="pl-PL" dirty="0" err="1" smtClean="0"/>
              <a:t>computation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same </a:t>
            </a:r>
            <a:r>
              <a:rPr lang="pl-PL" dirty="0" err="1" smtClean="0"/>
              <a:t>combination</a:t>
            </a:r>
            <a:r>
              <a:rPr lang="pl-PL" dirty="0" smtClean="0"/>
              <a:t> of data and program.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43971" y="404664"/>
            <a:ext cx="6629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err="1" smtClean="0">
                <a:solidFill>
                  <a:schemeClr val="tx2"/>
                </a:solidFill>
              </a:rPr>
              <a:t>Runtime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node</a:t>
            </a:r>
            <a:r>
              <a:rPr lang="pl-PL" sz="2800" dirty="0" smtClean="0">
                <a:solidFill>
                  <a:schemeClr val="tx2"/>
                </a:solidFill>
              </a:rPr>
              <a:t> life </a:t>
            </a:r>
            <a:r>
              <a:rPr lang="pl-PL" sz="2800" dirty="0" err="1" smtClean="0">
                <a:solidFill>
                  <a:schemeClr val="tx2"/>
                </a:solidFill>
              </a:rPr>
              <a:t>cycle</a:t>
            </a:r>
            <a:r>
              <a:rPr lang="pl-PL" sz="2800" dirty="0" smtClean="0">
                <a:solidFill>
                  <a:schemeClr val="tx2"/>
                </a:solidFill>
              </a:rPr>
              <a:t> and state </a:t>
            </a:r>
            <a:r>
              <a:rPr lang="pl-PL" sz="2800" dirty="0" err="1" smtClean="0">
                <a:solidFill>
                  <a:schemeClr val="tx2"/>
                </a:solidFill>
              </a:rPr>
              <a:t>transitions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683568" y="1124744"/>
            <a:ext cx="1296144" cy="50405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tx1"/>
                </a:solidFill>
              </a:rPr>
              <a:t>Pending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683568" y="1844824"/>
            <a:ext cx="1296144" cy="5040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tx1"/>
                </a:solidFill>
              </a:rPr>
              <a:t>Created</a:t>
            </a:r>
            <a:endParaRPr lang="pl-PL" dirty="0" smtClean="0">
              <a:solidFill>
                <a:schemeClr val="tx1"/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683568" y="2564904"/>
            <a:ext cx="1296144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tx1"/>
                </a:solidFill>
              </a:rPr>
              <a:t>Executed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2123728" y="4005064"/>
            <a:ext cx="1296144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tx1"/>
                </a:solidFill>
              </a:rPr>
              <a:t>Terminated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1403648" y="4725144"/>
            <a:ext cx="129614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tx1"/>
                </a:solidFill>
              </a:rPr>
              <a:t>Exited</a:t>
            </a:r>
            <a:endParaRPr lang="pl-PL" dirty="0" smtClean="0">
              <a:solidFill>
                <a:schemeClr val="tx1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2915816" y="3284984"/>
            <a:ext cx="1296144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tx1"/>
                </a:solidFill>
              </a:rPr>
              <a:t>Sleep</a:t>
            </a:r>
            <a:endParaRPr lang="pl-PL" dirty="0" smtClean="0">
              <a:solidFill>
                <a:schemeClr val="tx1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683568" y="5445224"/>
            <a:ext cx="1296144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tx1"/>
                </a:solidFill>
              </a:rPr>
              <a:t>Discard</a:t>
            </a:r>
            <a:endParaRPr lang="pl-PL" dirty="0" smtClean="0">
              <a:solidFill>
                <a:schemeClr val="tx1"/>
              </a:solidFill>
            </a:endParaRPr>
          </a:p>
        </p:txBody>
      </p:sp>
      <p:cxnSp>
        <p:nvCxnSpPr>
          <p:cNvPr id="11" name="Łącznik prosty ze strzałką 10"/>
          <p:cNvCxnSpPr/>
          <p:nvPr/>
        </p:nvCxnSpPr>
        <p:spPr>
          <a:xfrm rot="5400000">
            <a:off x="1224422" y="1736018"/>
            <a:ext cx="215230" cy="7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rot="5400000">
            <a:off x="1224422" y="2456098"/>
            <a:ext cx="215230" cy="7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rot="16200000" flipH="1">
            <a:off x="-72516" y="4041068"/>
            <a:ext cx="2376264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 rot="16200000" flipH="1">
            <a:off x="827584" y="3429000"/>
            <a:ext cx="1656184" cy="9361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>
            <a:off x="1475656" y="3068960"/>
            <a:ext cx="1296144" cy="9361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endCxn id="8" idx="1"/>
          </p:cNvCxnSpPr>
          <p:nvPr/>
        </p:nvCxnSpPr>
        <p:spPr>
          <a:xfrm>
            <a:off x="1763688" y="3068960"/>
            <a:ext cx="1152128" cy="46805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>
            <a:stCxn id="51" idx="0"/>
            <a:endCxn id="5" idx="3"/>
          </p:cNvCxnSpPr>
          <p:nvPr/>
        </p:nvCxnSpPr>
        <p:spPr>
          <a:xfrm flipH="1" flipV="1">
            <a:off x="1979712" y="2816932"/>
            <a:ext cx="2235672" cy="4017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Dowolny kształt 50"/>
          <p:cNvSpPr/>
          <p:nvPr/>
        </p:nvSpPr>
        <p:spPr>
          <a:xfrm>
            <a:off x="3410712" y="3217164"/>
            <a:ext cx="1033272" cy="800100"/>
          </a:xfrm>
          <a:custGeom>
            <a:avLst/>
            <a:gdLst>
              <a:gd name="connsiteX0" fmla="*/ 804672 w 1033272"/>
              <a:gd name="connsiteY0" fmla="*/ 1524 h 800100"/>
              <a:gd name="connsiteX1" fmla="*/ 896112 w 1033272"/>
              <a:gd name="connsiteY1" fmla="*/ 120396 h 800100"/>
              <a:gd name="connsiteX2" fmla="*/ 905256 w 1033272"/>
              <a:gd name="connsiteY2" fmla="*/ 723900 h 800100"/>
              <a:gd name="connsiteX3" fmla="*/ 128016 w 1033272"/>
              <a:gd name="connsiteY3" fmla="*/ 577596 h 800100"/>
              <a:gd name="connsiteX4" fmla="*/ 137160 w 1033272"/>
              <a:gd name="connsiteY4" fmla="*/ 577596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272" h="800100">
                <a:moveTo>
                  <a:pt x="804672" y="1524"/>
                </a:moveTo>
                <a:cubicBezTo>
                  <a:pt x="842010" y="762"/>
                  <a:pt x="879348" y="0"/>
                  <a:pt x="896112" y="120396"/>
                </a:cubicBezTo>
                <a:cubicBezTo>
                  <a:pt x="912876" y="240792"/>
                  <a:pt x="1033272" y="647700"/>
                  <a:pt x="905256" y="723900"/>
                </a:cubicBezTo>
                <a:cubicBezTo>
                  <a:pt x="777240" y="800100"/>
                  <a:pt x="256032" y="601980"/>
                  <a:pt x="128016" y="577596"/>
                </a:cubicBezTo>
                <a:cubicBezTo>
                  <a:pt x="0" y="553212"/>
                  <a:pt x="68580" y="565404"/>
                  <a:pt x="137160" y="577596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rostokąt zaokrąglony 52"/>
          <p:cNvSpPr/>
          <p:nvPr/>
        </p:nvSpPr>
        <p:spPr>
          <a:xfrm>
            <a:off x="2339752" y="1124744"/>
            <a:ext cx="6048672" cy="50405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A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runtime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is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requested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but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awaiting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all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inputs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to be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available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.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This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is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the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case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of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multiple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input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concepts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only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. 70%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runtimes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do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timeout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before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completion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4" name="Prostokąt zaokrąglony 53"/>
          <p:cNvSpPr/>
          <p:nvPr/>
        </p:nvSpPr>
        <p:spPr>
          <a:xfrm>
            <a:off x="2339752" y="1844824"/>
            <a:ext cx="6048672" cy="5040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Ready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to run and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awaiting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in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a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priority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queue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. 50%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timeout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before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having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ever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a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chance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to be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executed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. Single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input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concepts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start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in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this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state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directly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5" name="Prostokąt zaokrąglony 54"/>
          <p:cNvSpPr/>
          <p:nvPr/>
        </p:nvSpPr>
        <p:spPr>
          <a:xfrm>
            <a:off x="4572000" y="2564904"/>
            <a:ext cx="3816424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Will return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success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or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error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.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Context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switching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may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put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the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runtime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in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priority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queue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again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6" name="Prostokąt zaokrąglony 55"/>
          <p:cNvSpPr/>
          <p:nvPr/>
        </p:nvSpPr>
        <p:spPr>
          <a:xfrm>
            <a:off x="4572000" y="3284984"/>
            <a:ext cx="3816424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If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a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temporal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instruction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is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encountered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execution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is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suspended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until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rise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time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passes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7" name="Prostokąt zaokrąglony 56"/>
          <p:cNvSpPr/>
          <p:nvPr/>
        </p:nvSpPr>
        <p:spPr>
          <a:xfrm>
            <a:off x="3779912" y="4005064"/>
            <a:ext cx="4608512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The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program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completed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computation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and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returned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output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vector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.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This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thread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is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supposed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to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breed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more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processing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8" name="Prostokąt zaokrąglony 57"/>
          <p:cNvSpPr/>
          <p:nvPr/>
        </p:nvSpPr>
        <p:spPr>
          <a:xfrm>
            <a:off x="2987824" y="4725144"/>
            <a:ext cx="5400600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The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program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completed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computation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w/o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any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error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, but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exited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due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e.g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. not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finding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a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match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.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Further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processing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for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this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thread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is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aborted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9" name="Prostokąt zaokrąglony 58"/>
          <p:cNvSpPr/>
          <p:nvPr/>
        </p:nvSpPr>
        <p:spPr>
          <a:xfrm>
            <a:off x="2267744" y="5445224"/>
            <a:ext cx="6120680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The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program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reported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a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fatal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error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or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exhausted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all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resources.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Actual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memory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releasing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is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posponed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until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all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dependent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processes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unlock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the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  <a:latin typeface="Arial Narrow" pitchFamily="34" charset="0"/>
              </a:rPr>
              <a:t>runtime</a:t>
            </a:r>
            <a:r>
              <a:rPr lang="pl-PL" sz="1600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9"/>
          <p:cNvSpPr/>
          <p:nvPr/>
        </p:nvSpPr>
        <p:spPr>
          <a:xfrm>
            <a:off x="2627784" y="3429000"/>
            <a:ext cx="5544616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508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Visual </a:t>
            </a:r>
            <a:r>
              <a:rPr lang="pl-PL" dirty="0" err="1" smtClean="0">
                <a:solidFill>
                  <a:schemeClr val="tx1"/>
                </a:solidFill>
              </a:rPr>
              <a:t>movement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detecting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concept</a:t>
            </a:r>
            <a:endParaRPr lang="pl-PL" dirty="0" smtClean="0">
              <a:solidFill>
                <a:schemeClr val="tx1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1403648" y="1988840"/>
            <a:ext cx="6768752" cy="504056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50800" h="25400"/>
            <a:bevelB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tx1"/>
                </a:solidFill>
              </a:rPr>
              <a:t>     </a:t>
            </a:r>
            <a:r>
              <a:rPr lang="pl-PL" dirty="0" err="1" smtClean="0">
                <a:solidFill>
                  <a:schemeClr val="tx1"/>
                </a:solidFill>
              </a:rPr>
              <a:t>suspend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execution</a:t>
            </a:r>
            <a:r>
              <a:rPr lang="pl-PL" dirty="0" smtClean="0">
                <a:solidFill>
                  <a:schemeClr val="tx1"/>
                </a:solidFill>
              </a:rPr>
              <a:t> for N </a:t>
            </a:r>
            <a:r>
              <a:rPr lang="pl-PL" dirty="0" err="1" smtClean="0">
                <a:solidFill>
                  <a:schemeClr val="tx1"/>
                </a:solidFill>
              </a:rPr>
              <a:t>miliseconds</a:t>
            </a:r>
            <a:endParaRPr lang="pl-PL" dirty="0" smtClean="0">
              <a:solidFill>
                <a:schemeClr val="tx1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235155" y="404664"/>
            <a:ext cx="4446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err="1" smtClean="0">
                <a:solidFill>
                  <a:schemeClr val="tx2"/>
                </a:solidFill>
              </a:rPr>
              <a:t>Processing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temporal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patterns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755576" y="1196752"/>
            <a:ext cx="2952328" cy="57606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254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tx1"/>
                </a:solidFill>
              </a:rPr>
              <a:t>Special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purpose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instructions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755576" y="3429000"/>
            <a:ext cx="2232248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254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tx1"/>
                </a:solidFill>
              </a:rPr>
              <a:t>Application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example</a:t>
            </a:r>
            <a:endParaRPr lang="pl-PL" dirty="0" smtClean="0">
              <a:solidFill>
                <a:schemeClr val="tx1"/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755576" y="1988840"/>
            <a:ext cx="864096" cy="50405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27000" h="38100"/>
            <a:bevelB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WAIT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1403648" y="2636912"/>
            <a:ext cx="6768752" cy="504056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50800" h="25400"/>
            <a:bevelB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tx1"/>
                </a:solidFill>
              </a:rPr>
              <a:t>    </a:t>
            </a:r>
            <a:r>
              <a:rPr lang="pl-PL" dirty="0" err="1" smtClean="0">
                <a:solidFill>
                  <a:schemeClr val="tx1"/>
                </a:solidFill>
              </a:rPr>
              <a:t>compute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difference</a:t>
            </a:r>
            <a:r>
              <a:rPr lang="pl-PL" dirty="0" smtClean="0">
                <a:solidFill>
                  <a:schemeClr val="tx1"/>
                </a:solidFill>
              </a:rPr>
              <a:t> (</a:t>
            </a:r>
            <a:r>
              <a:rPr lang="pl-PL" dirty="0" err="1" smtClean="0">
                <a:solidFill>
                  <a:schemeClr val="tx1"/>
                </a:solidFill>
              </a:rPr>
              <a:t>ms</a:t>
            </a:r>
            <a:r>
              <a:rPr lang="pl-PL" dirty="0" smtClean="0">
                <a:solidFill>
                  <a:schemeClr val="tx1"/>
                </a:solidFill>
              </a:rPr>
              <a:t>) </a:t>
            </a:r>
            <a:r>
              <a:rPr lang="pl-PL" dirty="0" err="1" smtClean="0">
                <a:solidFill>
                  <a:schemeClr val="tx1"/>
                </a:solidFill>
              </a:rPr>
              <a:t>between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the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creation</a:t>
            </a:r>
            <a:r>
              <a:rPr lang="pl-PL" dirty="0" smtClean="0">
                <a:solidFill>
                  <a:schemeClr val="tx1"/>
                </a:solidFill>
              </a:rPr>
              <a:t> time of </a:t>
            </a:r>
            <a:r>
              <a:rPr lang="pl-PL" dirty="0" err="1" smtClean="0">
                <a:solidFill>
                  <a:schemeClr val="tx1"/>
                </a:solidFill>
              </a:rPr>
              <a:t>the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executed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    </a:t>
            </a:r>
            <a:r>
              <a:rPr lang="pl-PL" dirty="0" err="1" smtClean="0">
                <a:solidFill>
                  <a:schemeClr val="tx1"/>
                </a:solidFill>
              </a:rPr>
              <a:t>runtime</a:t>
            </a:r>
            <a:r>
              <a:rPr lang="pl-PL" dirty="0" smtClean="0">
                <a:solidFill>
                  <a:schemeClr val="tx1"/>
                </a:solidFill>
              </a:rPr>
              <a:t> and </a:t>
            </a:r>
            <a:r>
              <a:rPr lang="pl-PL" dirty="0" err="1" smtClean="0">
                <a:solidFill>
                  <a:schemeClr val="tx1"/>
                </a:solidFill>
              </a:rPr>
              <a:t>the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creation</a:t>
            </a:r>
            <a:r>
              <a:rPr lang="pl-PL" dirty="0" smtClean="0">
                <a:solidFill>
                  <a:schemeClr val="tx1"/>
                </a:solidFill>
              </a:rPr>
              <a:t> time of one of </a:t>
            </a:r>
            <a:r>
              <a:rPr lang="pl-PL" dirty="0" err="1" smtClean="0">
                <a:solidFill>
                  <a:schemeClr val="tx1"/>
                </a:solidFill>
              </a:rPr>
              <a:t>the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inputs</a:t>
            </a:r>
            <a:endParaRPr lang="pl-PL" dirty="0" smtClean="0">
              <a:solidFill>
                <a:schemeClr val="tx1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755576" y="2636912"/>
            <a:ext cx="864096" cy="50405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27000" h="38100"/>
            <a:bevelB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DELAY</a:t>
            </a:r>
          </a:p>
        </p:txBody>
      </p:sp>
      <p:sp>
        <p:nvSpPr>
          <p:cNvPr id="11" name="Schemat blokowy: opóźnienie 10"/>
          <p:cNvSpPr/>
          <p:nvPr/>
        </p:nvSpPr>
        <p:spPr>
          <a:xfrm>
            <a:off x="3131840" y="4365104"/>
            <a:ext cx="936104" cy="1188712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ole tekstowe 11"/>
          <p:cNvSpPr txBox="1"/>
          <p:nvPr/>
        </p:nvSpPr>
        <p:spPr>
          <a:xfrm>
            <a:off x="683568" y="4293096"/>
            <a:ext cx="194421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err="1" smtClean="0"/>
              <a:t>pixel</a:t>
            </a:r>
            <a:r>
              <a:rPr lang="pl-PL" dirty="0" smtClean="0"/>
              <a:t> 1, pos. x</a:t>
            </a:r>
            <a:r>
              <a:rPr lang="pl-PL" baseline="-25000" dirty="0" smtClean="0"/>
              <a:t>1</a:t>
            </a:r>
            <a:r>
              <a:rPr lang="pl-PL" dirty="0" smtClean="0"/>
              <a:t>,y</a:t>
            </a:r>
            <a:r>
              <a:rPr lang="pl-PL" baseline="-25000" dirty="0" smtClean="0"/>
              <a:t>1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683568" y="4725144"/>
            <a:ext cx="194421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err="1" smtClean="0"/>
              <a:t>pixel</a:t>
            </a:r>
            <a:r>
              <a:rPr lang="pl-PL" dirty="0" smtClean="0"/>
              <a:t> 2, pos. x</a:t>
            </a:r>
            <a:r>
              <a:rPr lang="pl-PL" baseline="-25000" dirty="0" smtClean="0"/>
              <a:t>2</a:t>
            </a:r>
            <a:r>
              <a:rPr lang="pl-PL" dirty="0" smtClean="0"/>
              <a:t>,y</a:t>
            </a:r>
            <a:r>
              <a:rPr lang="pl-PL" baseline="-25000" dirty="0" smtClean="0"/>
              <a:t>2</a:t>
            </a:r>
            <a:endParaRPr lang="pl-PL" dirty="0" smtClean="0"/>
          </a:p>
        </p:txBody>
      </p:sp>
      <p:sp>
        <p:nvSpPr>
          <p:cNvPr id="14" name="pole tekstowe 13"/>
          <p:cNvSpPr txBox="1"/>
          <p:nvPr/>
        </p:nvSpPr>
        <p:spPr>
          <a:xfrm>
            <a:off x="683568" y="5157192"/>
            <a:ext cx="194421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err="1" smtClean="0"/>
              <a:t>pixel</a:t>
            </a:r>
            <a:r>
              <a:rPr lang="pl-PL" dirty="0" smtClean="0"/>
              <a:t> 3, pos. x</a:t>
            </a:r>
            <a:r>
              <a:rPr lang="pl-PL" baseline="-25000" dirty="0" smtClean="0"/>
              <a:t>3</a:t>
            </a:r>
            <a:r>
              <a:rPr lang="pl-PL" dirty="0" smtClean="0"/>
              <a:t>,y</a:t>
            </a:r>
            <a:r>
              <a:rPr lang="pl-PL" baseline="-25000" dirty="0" smtClean="0"/>
              <a:t>3</a:t>
            </a:r>
            <a:endParaRPr lang="pl-PL" dirty="0" smtClean="0"/>
          </a:p>
        </p:txBody>
      </p:sp>
      <p:cxnSp>
        <p:nvCxnSpPr>
          <p:cNvPr id="16" name="Łącznik prosty ze strzałką 15"/>
          <p:cNvCxnSpPr/>
          <p:nvPr/>
        </p:nvCxnSpPr>
        <p:spPr>
          <a:xfrm>
            <a:off x="2627784" y="4509120"/>
            <a:ext cx="5040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>
            <a:off x="2627784" y="4941168"/>
            <a:ext cx="5040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>
            <a:off x="2627784" y="5371628"/>
            <a:ext cx="5040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>
            <a:off x="4067944" y="4941168"/>
            <a:ext cx="5040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4520843" y="4725144"/>
            <a:ext cx="77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match</a:t>
            </a:r>
            <a:endParaRPr lang="pl-PL" dirty="0" smtClean="0"/>
          </a:p>
        </p:txBody>
      </p:sp>
      <p:sp>
        <p:nvSpPr>
          <p:cNvPr id="22" name="pole tekstowe 21"/>
          <p:cNvSpPr txBox="1"/>
          <p:nvPr/>
        </p:nvSpPr>
        <p:spPr>
          <a:xfrm>
            <a:off x="5580112" y="4221088"/>
            <a:ext cx="2592288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 err="1" smtClean="0">
                <a:solidFill>
                  <a:srgbClr val="FF0000"/>
                </a:solidFill>
              </a:rPr>
              <a:t>Pseudocode</a:t>
            </a:r>
            <a:endParaRPr lang="pl-PL" sz="1600" dirty="0" smtClean="0">
              <a:solidFill>
                <a:srgbClr val="FF0000"/>
              </a:solidFill>
            </a:endParaRP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DELAY pixel 1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DELAY pixel 2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DELAY pixel 3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check condition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TERMINATE if fulfilled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EXIT otherwise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4" name="Łącznik prosty ze strzałką 23"/>
          <p:cNvCxnSpPr/>
          <p:nvPr/>
        </p:nvCxnSpPr>
        <p:spPr>
          <a:xfrm rot="10800000" flipV="1">
            <a:off x="3635896" y="4365104"/>
            <a:ext cx="2016224" cy="50405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21" grpId="0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rostokąt 40"/>
          <p:cNvSpPr/>
          <p:nvPr/>
        </p:nvSpPr>
        <p:spPr>
          <a:xfrm>
            <a:off x="3275856" y="3789040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 smtClean="0">
                <a:solidFill>
                  <a:srgbClr val="FF0000"/>
                </a:solidFill>
              </a:rPr>
              <a:t>int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2" name="Prostokąt 41"/>
          <p:cNvSpPr/>
          <p:nvPr/>
        </p:nvSpPr>
        <p:spPr>
          <a:xfrm>
            <a:off x="3851920" y="3789040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 smtClean="0">
                <a:solidFill>
                  <a:srgbClr val="FF0000"/>
                </a:solidFill>
              </a:rPr>
              <a:t>int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4" name="Prostokąt 43"/>
          <p:cNvSpPr/>
          <p:nvPr/>
        </p:nvSpPr>
        <p:spPr>
          <a:xfrm>
            <a:off x="4427984" y="3789040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 smtClean="0">
                <a:solidFill>
                  <a:srgbClr val="FF0000"/>
                </a:solidFill>
              </a:rPr>
              <a:t>int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Prostokąt 44"/>
          <p:cNvSpPr/>
          <p:nvPr/>
        </p:nvSpPr>
        <p:spPr>
          <a:xfrm>
            <a:off x="5004048" y="3789040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 smtClean="0">
                <a:solidFill>
                  <a:srgbClr val="FF0000"/>
                </a:solidFill>
              </a:rPr>
              <a:t>int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6" name="Prostokąt 45"/>
          <p:cNvSpPr/>
          <p:nvPr/>
        </p:nvSpPr>
        <p:spPr>
          <a:xfrm>
            <a:off x="5580112" y="3789040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 smtClean="0">
                <a:solidFill>
                  <a:srgbClr val="FF0000"/>
                </a:solidFill>
              </a:rPr>
              <a:t>int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7" name="Prostokąt 46"/>
          <p:cNvSpPr/>
          <p:nvPr/>
        </p:nvSpPr>
        <p:spPr>
          <a:xfrm>
            <a:off x="6156176" y="3789040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 smtClean="0">
                <a:solidFill>
                  <a:srgbClr val="FF0000"/>
                </a:solidFill>
              </a:rPr>
              <a:t>int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0" name="Prostokąt zaokrąglony 79"/>
          <p:cNvSpPr/>
          <p:nvPr/>
        </p:nvSpPr>
        <p:spPr>
          <a:xfrm>
            <a:off x="7308304" y="3645024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accent2"/>
                </a:solidFill>
              </a:rPr>
              <a:t>Runtimenode</a:t>
            </a:r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453806" y="404664"/>
            <a:ext cx="400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err="1" smtClean="0">
                <a:solidFill>
                  <a:schemeClr val="tx2"/>
                </a:solidFill>
              </a:rPr>
              <a:t>Vision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Processing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example</a:t>
            </a:r>
            <a:endParaRPr lang="pl-PL" sz="2800" dirty="0" smtClean="0">
              <a:solidFill>
                <a:schemeClr val="tx2"/>
              </a:solidFill>
            </a:endParaRPr>
          </a:p>
        </p:txBody>
      </p:sp>
      <p:pic>
        <p:nvPicPr>
          <p:cNvPr id="4" name="Obraz 3" descr="t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1261938" cy="2808312"/>
          </a:xfrm>
          <a:prstGeom prst="rect">
            <a:avLst/>
          </a:prstGeom>
        </p:spPr>
      </p:pic>
      <p:cxnSp>
        <p:nvCxnSpPr>
          <p:cNvPr id="6" name="Łącznik prosty ze strzałką 5"/>
          <p:cNvCxnSpPr/>
          <p:nvPr/>
        </p:nvCxnSpPr>
        <p:spPr>
          <a:xfrm>
            <a:off x="1907704" y="1844824"/>
            <a:ext cx="1872208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az 15" descr="imag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124744"/>
            <a:ext cx="1054833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Obraz 16" descr="image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124744"/>
            <a:ext cx="105483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pole tekstowe 18"/>
          <p:cNvSpPr txBox="1"/>
          <p:nvPr/>
        </p:nvSpPr>
        <p:spPr>
          <a:xfrm>
            <a:off x="1907704" y="1196752"/>
            <a:ext cx="1795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Arial Narrow" pitchFamily="34" charset="0"/>
              </a:rPr>
              <a:t>New </a:t>
            </a:r>
            <a:r>
              <a:rPr lang="pl-PL" b="1" dirty="0" err="1" smtClean="0">
                <a:solidFill>
                  <a:srgbClr val="FF0000"/>
                </a:solidFill>
                <a:latin typeface="Arial Narrow" pitchFamily="34" charset="0"/>
              </a:rPr>
              <a:t>image</a:t>
            </a:r>
            <a:r>
              <a:rPr lang="pl-PL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arrives</a:t>
            </a:r>
            <a:r>
              <a:rPr lang="pl-PL" dirty="0" smtClean="0">
                <a:latin typeface="Arial Narrow" pitchFamily="34" charset="0"/>
              </a:rPr>
              <a:t/>
            </a:r>
            <a:br>
              <a:rPr lang="pl-PL" dirty="0" smtClean="0">
                <a:latin typeface="Arial Narrow" pitchFamily="34" charset="0"/>
              </a:rPr>
            </a:br>
            <a:r>
              <a:rPr lang="pl-PL" dirty="0" err="1" smtClean="0">
                <a:latin typeface="Arial Narrow" pitchFamily="34" charset="0"/>
              </a:rPr>
              <a:t>from</a:t>
            </a:r>
            <a:r>
              <a:rPr lang="pl-PL" dirty="0" smtClean="0">
                <a:latin typeface="Arial Narrow" pitchFamily="34" charset="0"/>
              </a:rPr>
              <a:t> robot to host</a:t>
            </a:r>
            <a:endParaRPr lang="en-US" dirty="0">
              <a:latin typeface="Arial Narrow" pitchFamily="34" charset="0"/>
            </a:endParaRPr>
          </a:p>
        </p:txBody>
      </p:sp>
      <p:cxnSp>
        <p:nvCxnSpPr>
          <p:cNvPr id="20" name="Łącznik prosty ze strzałką 19"/>
          <p:cNvCxnSpPr/>
          <p:nvPr/>
        </p:nvCxnSpPr>
        <p:spPr>
          <a:xfrm rot="10800000">
            <a:off x="6228184" y="1844824"/>
            <a:ext cx="2088232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27"/>
          <p:cNvSpPr txBox="1"/>
          <p:nvPr/>
        </p:nvSpPr>
        <p:spPr>
          <a:xfrm>
            <a:off x="6228184" y="112474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 Narrow" pitchFamily="34" charset="0"/>
              </a:rPr>
              <a:t>New </a:t>
            </a:r>
            <a:r>
              <a:rPr lang="pl-PL" dirty="0" err="1" smtClean="0">
                <a:latin typeface="Arial Narrow" pitchFamily="34" charset="0"/>
              </a:rPr>
              <a:t>image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is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compared</a:t>
            </a:r>
            <a:r>
              <a:rPr lang="pl-PL" dirty="0" smtClean="0">
                <a:latin typeface="Arial Narrow" pitchFamily="34" charset="0"/>
              </a:rPr>
              <a:t/>
            </a:r>
            <a:br>
              <a:rPr lang="pl-PL" dirty="0" smtClean="0">
                <a:latin typeface="Arial Narrow" pitchFamily="34" charset="0"/>
              </a:rPr>
            </a:br>
            <a:r>
              <a:rPr lang="pl-PL" dirty="0" err="1" smtClean="0">
                <a:latin typeface="Arial Narrow" pitchFamily="34" charset="0"/>
              </a:rPr>
              <a:t>with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the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  <a:latin typeface="Arial Narrow" pitchFamily="34" charset="0"/>
              </a:rPr>
              <a:t>currently</a:t>
            </a:r>
            <a:r>
              <a:rPr lang="pl-PL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  <a:latin typeface="Arial Narrow" pitchFamily="34" charset="0"/>
              </a:rPr>
              <a:t>stored</a:t>
            </a:r>
            <a:endParaRPr lang="pl-PL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29" name="Łącznik prosty ze strzałką 28"/>
          <p:cNvCxnSpPr/>
          <p:nvPr/>
        </p:nvCxnSpPr>
        <p:spPr>
          <a:xfrm rot="5400000">
            <a:off x="4644405" y="2997349"/>
            <a:ext cx="719286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rostokąt 31"/>
          <p:cNvSpPr/>
          <p:nvPr/>
        </p:nvSpPr>
        <p:spPr>
          <a:xfrm>
            <a:off x="3275856" y="3429000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3851920" y="3429000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tx1"/>
                </a:solidFill>
              </a:rPr>
              <a:t>row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4427984" y="3429000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tx1"/>
                </a:solidFill>
              </a:rPr>
              <a:t>col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5004048" y="3429000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Prostokąt 35"/>
          <p:cNvSpPr/>
          <p:nvPr/>
        </p:nvSpPr>
        <p:spPr>
          <a:xfrm>
            <a:off x="5580112" y="3429000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Prostokąt 36"/>
          <p:cNvSpPr/>
          <p:nvPr/>
        </p:nvSpPr>
        <p:spPr>
          <a:xfrm>
            <a:off x="6156176" y="3429000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pole tekstowe 37"/>
          <p:cNvSpPr txBox="1"/>
          <p:nvPr/>
        </p:nvSpPr>
        <p:spPr>
          <a:xfrm>
            <a:off x="5148064" y="2636912"/>
            <a:ext cx="3869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latin typeface="Arial Narrow" pitchFamily="34" charset="0"/>
              </a:rPr>
              <a:t>If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pixel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difference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in</a:t>
            </a:r>
            <a:r>
              <a:rPr lang="pl-PL" dirty="0" smtClean="0">
                <a:latin typeface="Arial Narrow" pitchFamily="34" charset="0"/>
              </a:rPr>
              <a:t> YUV </a:t>
            </a:r>
            <a:r>
              <a:rPr lang="pl-PL" b="1" dirty="0" err="1" smtClean="0">
                <a:solidFill>
                  <a:srgbClr val="FF0000"/>
                </a:solidFill>
                <a:latin typeface="Arial Narrow" pitchFamily="34" charset="0"/>
              </a:rPr>
              <a:t>exceeds</a:t>
            </a:r>
            <a:r>
              <a:rPr lang="pl-PL" dirty="0" smtClean="0">
                <a:latin typeface="Arial Narrow" pitchFamily="34" charset="0"/>
              </a:rPr>
              <a:t> </a:t>
            </a:r>
            <a:br>
              <a:rPr lang="pl-PL" dirty="0" smtClean="0">
                <a:latin typeface="Arial Narrow" pitchFamily="34" charset="0"/>
              </a:rPr>
            </a:br>
            <a:r>
              <a:rPr lang="pl-PL" dirty="0" smtClean="0">
                <a:latin typeface="Arial Narrow" pitchFamily="34" charset="0"/>
              </a:rPr>
              <a:t>a </a:t>
            </a:r>
            <a:r>
              <a:rPr lang="pl-PL" dirty="0" err="1" smtClean="0">
                <a:latin typeface="Arial Narrow" pitchFamily="34" charset="0"/>
              </a:rPr>
              <a:t>predefined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  <a:latin typeface="Arial Narrow" pitchFamily="34" charset="0"/>
              </a:rPr>
              <a:t>threshold</a:t>
            </a:r>
            <a:r>
              <a:rPr lang="pl-PL" dirty="0" smtClean="0">
                <a:latin typeface="Arial Narrow" pitchFamily="34" charset="0"/>
              </a:rPr>
              <a:t>, a </a:t>
            </a:r>
            <a:r>
              <a:rPr lang="pl-PL" dirty="0" err="1" smtClean="0">
                <a:latin typeface="Arial Narrow" pitchFamily="34" charset="0"/>
              </a:rPr>
              <a:t>vector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is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created</a:t>
            </a:r>
            <a:r>
              <a:rPr lang="pl-PL" dirty="0" smtClean="0"/>
              <a:t>.</a:t>
            </a:r>
            <a:endParaRPr lang="en-US" dirty="0"/>
          </a:p>
        </p:txBody>
      </p:sp>
      <p:cxnSp>
        <p:nvCxnSpPr>
          <p:cNvPr id="40" name="Łącznik prosty ze strzałką 39"/>
          <p:cNvCxnSpPr/>
          <p:nvPr/>
        </p:nvCxnSpPr>
        <p:spPr>
          <a:xfrm rot="10800000" flipV="1">
            <a:off x="1403648" y="3933056"/>
            <a:ext cx="1872208" cy="158417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e tekstowe 42"/>
          <p:cNvSpPr txBox="1"/>
          <p:nvPr/>
        </p:nvSpPr>
        <p:spPr>
          <a:xfrm>
            <a:off x="611560" y="3717032"/>
            <a:ext cx="2450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 Narrow" pitchFamily="34" charset="0"/>
              </a:rPr>
              <a:t>An </a:t>
            </a:r>
            <a:r>
              <a:rPr lang="pl-PL" dirty="0" err="1" smtClean="0">
                <a:latin typeface="Arial Narrow" pitchFamily="34" charset="0"/>
              </a:rPr>
              <a:t>atomic</a:t>
            </a:r>
            <a:r>
              <a:rPr lang="pl-PL" dirty="0" smtClean="0">
                <a:latin typeface="Arial Narrow" pitchFamily="34" charset="0"/>
              </a:rPr>
              <a:t> sensory </a:t>
            </a:r>
            <a:r>
              <a:rPr lang="pl-PL" dirty="0" err="1" smtClean="0">
                <a:latin typeface="Arial Narrow" pitchFamily="34" charset="0"/>
              </a:rPr>
              <a:t>runtime</a:t>
            </a:r>
            <a:r>
              <a:rPr lang="pl-PL" dirty="0" smtClean="0">
                <a:latin typeface="Arial Narrow" pitchFamily="34" charset="0"/>
              </a:rPr>
              <a:t/>
            </a:r>
            <a:br>
              <a:rPr lang="pl-PL" dirty="0" smtClean="0">
                <a:latin typeface="Arial Narrow" pitchFamily="34" charset="0"/>
              </a:rPr>
            </a:br>
            <a:r>
              <a:rPr lang="pl-PL" dirty="0" err="1" smtClean="0">
                <a:latin typeface="Arial Narrow" pitchFamily="34" charset="0"/>
              </a:rPr>
              <a:t>is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created</a:t>
            </a:r>
            <a:r>
              <a:rPr lang="pl-PL" dirty="0" smtClean="0">
                <a:latin typeface="Arial Narrow" pitchFamily="34" charset="0"/>
              </a:rPr>
              <a:t>, </a:t>
            </a:r>
            <a:r>
              <a:rPr lang="pl-PL" dirty="0" err="1" smtClean="0">
                <a:latin typeface="Arial Narrow" pitchFamily="34" charset="0"/>
              </a:rPr>
              <a:t>right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in</a:t>
            </a:r>
            <a:r>
              <a:rPr lang="pl-PL" dirty="0" smtClean="0">
                <a:latin typeface="Arial Narrow" pitchFamily="34" charset="0"/>
              </a:rPr>
              <a:t/>
            </a:r>
            <a:br>
              <a:rPr lang="pl-PL" dirty="0" smtClean="0">
                <a:latin typeface="Arial Narrow" pitchFamily="34" charset="0"/>
              </a:rPr>
            </a:br>
            <a:r>
              <a:rPr lang="pl-PL" b="1" dirty="0" smtClean="0">
                <a:solidFill>
                  <a:srgbClr val="FF0000"/>
                </a:solidFill>
                <a:latin typeface="Arial Narrow" pitchFamily="34" charset="0"/>
              </a:rPr>
              <a:t>TERMINATED</a:t>
            </a:r>
            <a:r>
              <a:rPr lang="pl-PL" dirty="0" smtClean="0">
                <a:latin typeface="Arial Narrow" pitchFamily="34" charset="0"/>
              </a:rPr>
              <a:t> state, </a:t>
            </a:r>
            <a:br>
              <a:rPr lang="pl-PL" dirty="0" smtClean="0">
                <a:latin typeface="Arial Narrow" pitchFamily="34" charset="0"/>
              </a:rPr>
            </a:br>
            <a:r>
              <a:rPr lang="pl-PL" dirty="0" err="1" smtClean="0">
                <a:latin typeface="Arial Narrow" pitchFamily="34" charset="0"/>
              </a:rPr>
              <a:t>with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pixel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vector</a:t>
            </a:r>
            <a:r>
              <a:rPr lang="pl-PL" dirty="0" smtClean="0">
                <a:latin typeface="Arial Narrow" pitchFamily="34" charset="0"/>
              </a:rPr>
              <a:t> </a:t>
            </a:r>
            <a:br>
              <a:rPr lang="pl-PL" dirty="0" smtClean="0">
                <a:latin typeface="Arial Narrow" pitchFamily="34" charset="0"/>
              </a:rPr>
            </a:br>
            <a:r>
              <a:rPr lang="pl-PL" dirty="0" smtClean="0">
                <a:latin typeface="Arial Narrow" pitchFamily="34" charset="0"/>
              </a:rPr>
              <a:t>as </a:t>
            </a:r>
            <a:r>
              <a:rPr lang="pl-PL" dirty="0" err="1" smtClean="0">
                <a:latin typeface="Arial Narrow" pitchFamily="34" charset="0"/>
              </a:rPr>
              <a:t>output</a:t>
            </a:r>
            <a:r>
              <a:rPr lang="pl-PL" dirty="0" smtClean="0">
                <a:latin typeface="Arial Narrow" pitchFamily="34" charset="0"/>
              </a:rPr>
              <a:t> </a:t>
            </a:r>
            <a:br>
              <a:rPr lang="pl-PL" dirty="0" smtClean="0">
                <a:latin typeface="Arial Narrow" pitchFamily="34" charset="0"/>
              </a:rPr>
            </a:br>
            <a:r>
              <a:rPr lang="pl-PL" dirty="0" err="1" smtClean="0">
                <a:latin typeface="Arial Narrow" pitchFamily="34" charset="0"/>
              </a:rPr>
              <a:t>value</a:t>
            </a:r>
            <a:r>
              <a:rPr lang="pl-PL" dirty="0" smtClean="0">
                <a:latin typeface="Arial Narrow" pitchFamily="34" charset="0"/>
              </a:rPr>
              <a:t>.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52" name="Prostokąt zaokrąglony 51"/>
          <p:cNvSpPr/>
          <p:nvPr/>
        </p:nvSpPr>
        <p:spPr>
          <a:xfrm>
            <a:off x="2987824" y="5661248"/>
            <a:ext cx="2160240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tx1"/>
                </a:solidFill>
              </a:rPr>
              <a:t>Priority</a:t>
            </a:r>
            <a:r>
              <a:rPr lang="pl-PL" dirty="0" smtClean="0">
                <a:solidFill>
                  <a:schemeClr val="tx1"/>
                </a:solidFill>
              </a:rPr>
              <a:t> = </a:t>
            </a:r>
            <a:r>
              <a:rPr lang="pl-PL" dirty="0" err="1" smtClean="0">
                <a:solidFill>
                  <a:schemeClr val="tx1"/>
                </a:solidFill>
              </a:rPr>
              <a:t>abs</a:t>
            </a:r>
            <a:r>
              <a:rPr lang="pl-PL" dirty="0" smtClean="0">
                <a:solidFill>
                  <a:schemeClr val="tx1"/>
                </a:solidFill>
              </a:rPr>
              <a:t>(Y</a:t>
            </a:r>
            <a:r>
              <a:rPr lang="pl-PL" baseline="-25000" dirty="0" smtClean="0">
                <a:solidFill>
                  <a:schemeClr val="tx1"/>
                </a:solidFill>
              </a:rPr>
              <a:t>t1</a:t>
            </a:r>
            <a:r>
              <a:rPr lang="pl-PL" dirty="0" smtClean="0">
                <a:solidFill>
                  <a:schemeClr val="tx1"/>
                </a:solidFill>
              </a:rPr>
              <a:t>-Y</a:t>
            </a:r>
            <a:r>
              <a:rPr lang="pl-PL" baseline="-25000" dirty="0" smtClean="0">
                <a:solidFill>
                  <a:schemeClr val="tx1"/>
                </a:solidFill>
              </a:rPr>
              <a:t>t0</a:t>
            </a:r>
            <a:r>
              <a:rPr lang="pl-PL" dirty="0" smtClean="0">
                <a:solidFill>
                  <a:schemeClr val="tx1"/>
                </a:solidFill>
              </a:rPr>
              <a:t>)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53" name="Łącznik prosty ze strzałką 52"/>
          <p:cNvCxnSpPr/>
          <p:nvPr/>
        </p:nvCxnSpPr>
        <p:spPr>
          <a:xfrm>
            <a:off x="2051720" y="5877272"/>
            <a:ext cx="864096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ole tekstowe 55"/>
          <p:cNvSpPr txBox="1"/>
          <p:nvPr/>
        </p:nvSpPr>
        <p:spPr>
          <a:xfrm>
            <a:off x="2771800" y="494290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latin typeface="Arial Narrow" pitchFamily="34" charset="0"/>
              </a:rPr>
              <a:t>Runtime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  <a:latin typeface="Arial Narrow" pitchFamily="34" charset="0"/>
              </a:rPr>
              <a:t>priority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is</a:t>
            </a:r>
            <a:r>
              <a:rPr lang="pl-PL" dirty="0" smtClean="0">
                <a:latin typeface="Arial Narrow" pitchFamily="34" charset="0"/>
              </a:rPr>
              <a:t> set</a:t>
            </a:r>
            <a:br>
              <a:rPr lang="pl-PL" dirty="0" smtClean="0">
                <a:latin typeface="Arial Narrow" pitchFamily="34" charset="0"/>
              </a:rPr>
            </a:br>
            <a:r>
              <a:rPr lang="pl-PL" dirty="0" smtClean="0">
                <a:latin typeface="Arial Narrow" pitchFamily="34" charset="0"/>
              </a:rPr>
              <a:t>to </a:t>
            </a:r>
            <a:r>
              <a:rPr lang="pl-PL" dirty="0" err="1" smtClean="0">
                <a:latin typeface="Arial Narrow" pitchFamily="34" charset="0"/>
              </a:rPr>
              <a:t>amplitude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in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luminance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smtClean="0"/>
              <a:t>.</a:t>
            </a:r>
          </a:p>
        </p:txBody>
      </p:sp>
      <p:cxnSp>
        <p:nvCxnSpPr>
          <p:cNvPr id="57" name="Łącznik prosty ze strzałką 56"/>
          <p:cNvCxnSpPr/>
          <p:nvPr/>
        </p:nvCxnSpPr>
        <p:spPr>
          <a:xfrm flipV="1">
            <a:off x="5220072" y="4653136"/>
            <a:ext cx="1728192" cy="115212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ole tekstowe 58"/>
          <p:cNvSpPr txBox="1"/>
          <p:nvPr/>
        </p:nvSpPr>
        <p:spPr>
          <a:xfrm>
            <a:off x="5364088" y="5229200"/>
            <a:ext cx="1620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 err="1" smtClean="0">
                <a:latin typeface="Arial Narrow" pitchFamily="34" charset="0"/>
              </a:rPr>
              <a:t>Runtime</a:t>
            </a:r>
            <a:r>
              <a:rPr lang="pl-PL" dirty="0" smtClean="0">
                <a:latin typeface="Arial Narrow" pitchFamily="34" charset="0"/>
              </a:rPr>
              <a:t> </a:t>
            </a:r>
          </a:p>
          <a:p>
            <a:pPr algn="r"/>
            <a:r>
              <a:rPr lang="pl-PL" dirty="0" err="1" smtClean="0">
                <a:latin typeface="Arial Narrow" pitchFamily="34" charset="0"/>
              </a:rPr>
              <a:t>is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placed</a:t>
            </a:r>
            <a:r>
              <a:rPr lang="pl-PL" dirty="0" smtClean="0">
                <a:latin typeface="Arial Narrow" pitchFamily="34" charset="0"/>
              </a:rPr>
              <a:t> </a:t>
            </a:r>
            <a:r>
              <a:rPr lang="pl-PL" dirty="0" err="1" smtClean="0">
                <a:latin typeface="Arial Narrow" pitchFamily="34" charset="0"/>
              </a:rPr>
              <a:t>in</a:t>
            </a:r>
            <a:r>
              <a:rPr lang="pl-PL" dirty="0" smtClean="0">
                <a:latin typeface="Arial Narrow" pitchFamily="34" charset="0"/>
              </a:rPr>
              <a:t/>
            </a:r>
            <a:br>
              <a:rPr lang="pl-PL" dirty="0" smtClean="0">
                <a:latin typeface="Arial Narrow" pitchFamily="34" charset="0"/>
              </a:rPr>
            </a:br>
            <a:r>
              <a:rPr lang="pl-PL" dirty="0" smtClean="0">
                <a:latin typeface="Arial Narrow" pitchFamily="34" charset="0"/>
              </a:rPr>
              <a:t>a </a:t>
            </a:r>
            <a:r>
              <a:rPr lang="pl-PL" b="1" dirty="0" err="1" smtClean="0">
                <a:solidFill>
                  <a:srgbClr val="FF0000"/>
                </a:solidFill>
                <a:latin typeface="Arial Narrow" pitchFamily="34" charset="0"/>
              </a:rPr>
              <a:t>priority</a:t>
            </a:r>
            <a:r>
              <a:rPr lang="pl-PL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  <a:latin typeface="Arial Narrow" pitchFamily="34" charset="0"/>
              </a:rPr>
              <a:t>queue</a:t>
            </a:r>
            <a:r>
              <a:rPr lang="pl-PL" dirty="0" smtClean="0">
                <a:latin typeface="Arial Narrow" pitchFamily="34" charset="0"/>
              </a:rPr>
              <a:t>.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62" name="Prostokąt zaokrąglony 61"/>
          <p:cNvSpPr/>
          <p:nvPr/>
        </p:nvSpPr>
        <p:spPr>
          <a:xfrm>
            <a:off x="827584" y="5589240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accent2"/>
                </a:solidFill>
              </a:rPr>
              <a:t>Runtimenode</a:t>
            </a:r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77" name="Prostokąt zaokrąglony 76"/>
          <p:cNvSpPr/>
          <p:nvPr/>
        </p:nvSpPr>
        <p:spPr>
          <a:xfrm>
            <a:off x="7380312" y="4005064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accent2"/>
                </a:solidFill>
              </a:rPr>
              <a:t>Runtimenode</a:t>
            </a:r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75" name="Prostokąt zaokrąglony 74"/>
          <p:cNvSpPr/>
          <p:nvPr/>
        </p:nvSpPr>
        <p:spPr>
          <a:xfrm>
            <a:off x="7020272" y="4365104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accent2"/>
                </a:solidFill>
              </a:rPr>
              <a:t>Runtimenode</a:t>
            </a:r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76" name="Prostokąt zaokrąglony 75"/>
          <p:cNvSpPr/>
          <p:nvPr/>
        </p:nvSpPr>
        <p:spPr>
          <a:xfrm>
            <a:off x="7524328" y="4725144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accent2"/>
                </a:solidFill>
              </a:rPr>
              <a:t>Runtimenode</a:t>
            </a:r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78" name="Prostokąt zaokrąglony 77"/>
          <p:cNvSpPr/>
          <p:nvPr/>
        </p:nvSpPr>
        <p:spPr>
          <a:xfrm>
            <a:off x="7596336" y="5085184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accent2"/>
                </a:solidFill>
              </a:rPr>
              <a:t>Runtimenode</a:t>
            </a:r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79" name="Prostokąt zaokrąglony 78"/>
          <p:cNvSpPr/>
          <p:nvPr/>
        </p:nvSpPr>
        <p:spPr>
          <a:xfrm>
            <a:off x="7668344" y="5445224"/>
            <a:ext cx="1080120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accent2"/>
                </a:solidFill>
              </a:rPr>
              <a:t>Runtimenode</a:t>
            </a:r>
            <a:endParaRPr lang="pl-PL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9" dur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8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1" dur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5" dur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0" dur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3" dur="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80" grpId="0" animBg="1"/>
      <p:bldP spid="19" grpId="0"/>
      <p:bldP spid="28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43" grpId="0"/>
      <p:bldP spid="52" grpId="0" animBg="1"/>
      <p:bldP spid="56" grpId="0"/>
      <p:bldP spid="59" grpId="0"/>
      <p:bldP spid="62" grpId="0" animBg="1"/>
      <p:bldP spid="77" grpId="0" animBg="1"/>
      <p:bldP spid="75" grpId="0" animBg="1"/>
      <p:bldP spid="76" grpId="0" animBg="1"/>
      <p:bldP spid="78" grpId="0" animBg="1"/>
      <p:bldP spid="7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Minus 67"/>
          <p:cNvSpPr/>
          <p:nvPr/>
        </p:nvSpPr>
        <p:spPr>
          <a:xfrm>
            <a:off x="5292081" y="2204864"/>
            <a:ext cx="914400" cy="914400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/>
          <p:cNvSpPr txBox="1"/>
          <p:nvPr/>
        </p:nvSpPr>
        <p:spPr>
          <a:xfrm>
            <a:off x="1462003" y="404664"/>
            <a:ext cx="5992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err="1" smtClean="0">
                <a:solidFill>
                  <a:schemeClr val="tx2"/>
                </a:solidFill>
              </a:rPr>
              <a:t>Concept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integration</a:t>
            </a:r>
            <a:r>
              <a:rPr lang="pl-PL" sz="2800" dirty="0" smtClean="0">
                <a:solidFill>
                  <a:schemeClr val="tx2"/>
                </a:solidFill>
              </a:rPr>
              <a:t> &amp; </a:t>
            </a:r>
            <a:r>
              <a:rPr lang="pl-PL" sz="2800" dirty="0" err="1" smtClean="0">
                <a:solidFill>
                  <a:schemeClr val="tx2"/>
                </a:solidFill>
              </a:rPr>
              <a:t>pattern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matching</a:t>
            </a:r>
            <a:endParaRPr lang="pl-PL" sz="2800" dirty="0" smtClean="0">
              <a:solidFill>
                <a:schemeClr val="tx2"/>
              </a:solidFill>
            </a:endParaRPr>
          </a:p>
        </p:txBody>
      </p:sp>
      <p:sp>
        <p:nvSpPr>
          <p:cNvPr id="5" name="Schemat blokowy: opóźnienie 4"/>
          <p:cNvSpPr/>
          <p:nvPr/>
        </p:nvSpPr>
        <p:spPr>
          <a:xfrm>
            <a:off x="827584" y="1052736"/>
            <a:ext cx="504056" cy="576064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467544" y="134076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chemat blokowy: opóźnienie 17"/>
          <p:cNvSpPr/>
          <p:nvPr/>
        </p:nvSpPr>
        <p:spPr>
          <a:xfrm>
            <a:off x="1691680" y="1268760"/>
            <a:ext cx="504056" cy="576064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Łącznik prosty ze strzałką 18"/>
          <p:cNvCxnSpPr/>
          <p:nvPr/>
        </p:nvCxnSpPr>
        <p:spPr>
          <a:xfrm>
            <a:off x="467544" y="1772816"/>
            <a:ext cx="122413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>
            <a:off x="467544" y="1988840"/>
            <a:ext cx="208823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>
            <a:off x="2195736" y="1555204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chemat blokowy: opóźnienie 27"/>
          <p:cNvSpPr/>
          <p:nvPr/>
        </p:nvSpPr>
        <p:spPr>
          <a:xfrm>
            <a:off x="2555776" y="1484784"/>
            <a:ext cx="504056" cy="576064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Strzałka w prawo 29"/>
          <p:cNvSpPr/>
          <p:nvPr/>
        </p:nvSpPr>
        <p:spPr>
          <a:xfrm>
            <a:off x="3635896" y="1268760"/>
            <a:ext cx="432048" cy="43204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Łącznik prosty ze strzałką 30"/>
          <p:cNvCxnSpPr/>
          <p:nvPr/>
        </p:nvCxnSpPr>
        <p:spPr>
          <a:xfrm>
            <a:off x="1331640" y="134076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>
            <a:off x="3059832" y="177281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/>
          <p:nvPr/>
        </p:nvCxnSpPr>
        <p:spPr>
          <a:xfrm>
            <a:off x="4283968" y="134076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chemat blokowy: opóźnienie 35"/>
          <p:cNvSpPr/>
          <p:nvPr/>
        </p:nvSpPr>
        <p:spPr>
          <a:xfrm>
            <a:off x="4644008" y="1268760"/>
            <a:ext cx="504056" cy="576064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7" name="Łącznik prosty ze strzałką 36"/>
          <p:cNvCxnSpPr/>
          <p:nvPr/>
        </p:nvCxnSpPr>
        <p:spPr>
          <a:xfrm>
            <a:off x="4283968" y="177281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/>
          <p:nvPr/>
        </p:nvCxnSpPr>
        <p:spPr>
          <a:xfrm>
            <a:off x="4283968" y="1915244"/>
            <a:ext cx="122413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/>
          <p:nvPr/>
        </p:nvCxnSpPr>
        <p:spPr>
          <a:xfrm>
            <a:off x="5148064" y="1556792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chemat blokowy: opóźnienie 39"/>
          <p:cNvSpPr/>
          <p:nvPr/>
        </p:nvSpPr>
        <p:spPr>
          <a:xfrm>
            <a:off x="5508104" y="1484784"/>
            <a:ext cx="504056" cy="576064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2" name="Łącznik prosty ze strzałką 41"/>
          <p:cNvCxnSpPr/>
          <p:nvPr/>
        </p:nvCxnSpPr>
        <p:spPr>
          <a:xfrm>
            <a:off x="6012160" y="177281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trzałka w prawo 44"/>
          <p:cNvSpPr/>
          <p:nvPr/>
        </p:nvSpPr>
        <p:spPr>
          <a:xfrm>
            <a:off x="6516216" y="1268760"/>
            <a:ext cx="432048" cy="43204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Łącznik prosty ze strzałką 45"/>
          <p:cNvCxnSpPr/>
          <p:nvPr/>
        </p:nvCxnSpPr>
        <p:spPr>
          <a:xfrm>
            <a:off x="7164288" y="134076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/>
          <p:nvPr/>
        </p:nvCxnSpPr>
        <p:spPr>
          <a:xfrm>
            <a:off x="7164288" y="1772816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ze strzałką 48"/>
          <p:cNvCxnSpPr/>
          <p:nvPr/>
        </p:nvCxnSpPr>
        <p:spPr>
          <a:xfrm>
            <a:off x="7164288" y="198884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chemat blokowy: opóźnienie 50"/>
          <p:cNvSpPr/>
          <p:nvPr/>
        </p:nvSpPr>
        <p:spPr>
          <a:xfrm>
            <a:off x="7524328" y="1196752"/>
            <a:ext cx="504056" cy="864096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2" name="Łącznik prosty ze strzałką 51"/>
          <p:cNvCxnSpPr/>
          <p:nvPr/>
        </p:nvCxnSpPr>
        <p:spPr>
          <a:xfrm>
            <a:off x="8028384" y="1628800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Minus 57"/>
          <p:cNvSpPr/>
          <p:nvPr/>
        </p:nvSpPr>
        <p:spPr>
          <a:xfrm>
            <a:off x="3707904" y="2780928"/>
            <a:ext cx="914400" cy="914400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inus 59"/>
          <p:cNvSpPr/>
          <p:nvPr/>
        </p:nvSpPr>
        <p:spPr>
          <a:xfrm>
            <a:off x="2483768" y="2348880"/>
            <a:ext cx="914400" cy="914400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Minus 60"/>
          <p:cNvSpPr/>
          <p:nvPr/>
        </p:nvSpPr>
        <p:spPr>
          <a:xfrm>
            <a:off x="2627784" y="2924944"/>
            <a:ext cx="914400" cy="914400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Minus 61"/>
          <p:cNvSpPr/>
          <p:nvPr/>
        </p:nvSpPr>
        <p:spPr>
          <a:xfrm rot="16200000">
            <a:off x="3041576" y="2439144"/>
            <a:ext cx="1224136" cy="899592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Minus 64"/>
          <p:cNvSpPr/>
          <p:nvPr/>
        </p:nvSpPr>
        <p:spPr>
          <a:xfrm>
            <a:off x="5292081" y="2564904"/>
            <a:ext cx="914400" cy="914400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Minus 65"/>
          <p:cNvSpPr/>
          <p:nvPr/>
        </p:nvSpPr>
        <p:spPr>
          <a:xfrm>
            <a:off x="5292081" y="2924944"/>
            <a:ext cx="914400" cy="914400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Minus 66"/>
          <p:cNvSpPr/>
          <p:nvPr/>
        </p:nvSpPr>
        <p:spPr>
          <a:xfrm rot="16200000">
            <a:off x="4913785" y="2583160"/>
            <a:ext cx="1224136" cy="899592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trzałka w prawo 68"/>
          <p:cNvSpPr/>
          <p:nvPr/>
        </p:nvSpPr>
        <p:spPr>
          <a:xfrm>
            <a:off x="4644008" y="2780928"/>
            <a:ext cx="432048" cy="43204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rostokąt zaokrąglony 69"/>
          <p:cNvSpPr/>
          <p:nvPr/>
        </p:nvSpPr>
        <p:spPr>
          <a:xfrm>
            <a:off x="539552" y="4509120"/>
            <a:ext cx="115212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err="1" smtClean="0">
                <a:solidFill>
                  <a:schemeClr val="accent4"/>
                </a:solidFill>
              </a:rPr>
              <a:t>Concept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 err="1" smtClean="0">
                <a:solidFill>
                  <a:schemeClr val="accent4"/>
                </a:solidFill>
              </a:rPr>
              <a:t>node</a:t>
            </a:r>
            <a:endParaRPr lang="pl-PL" dirty="0">
              <a:solidFill>
                <a:schemeClr val="accent4"/>
              </a:solidFill>
            </a:endParaRPr>
          </a:p>
        </p:txBody>
      </p:sp>
      <p:sp>
        <p:nvSpPr>
          <p:cNvPr id="74" name="Prostokąt zaokrąglony 73"/>
          <p:cNvSpPr/>
          <p:nvPr/>
        </p:nvSpPr>
        <p:spPr>
          <a:xfrm>
            <a:off x="539552" y="5589240"/>
            <a:ext cx="115212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err="1" smtClean="0">
                <a:solidFill>
                  <a:schemeClr val="accent4"/>
                </a:solidFill>
              </a:rPr>
              <a:t>Concept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 err="1" smtClean="0">
                <a:solidFill>
                  <a:schemeClr val="accent4"/>
                </a:solidFill>
              </a:rPr>
              <a:t>node</a:t>
            </a:r>
            <a:endParaRPr lang="pl-PL" dirty="0">
              <a:solidFill>
                <a:schemeClr val="accent4"/>
              </a:solidFill>
            </a:endParaRPr>
          </a:p>
        </p:txBody>
      </p:sp>
      <p:cxnSp>
        <p:nvCxnSpPr>
          <p:cNvPr id="77" name="Łącznik prosty ze strzałką 76"/>
          <p:cNvCxnSpPr/>
          <p:nvPr/>
        </p:nvCxnSpPr>
        <p:spPr>
          <a:xfrm>
            <a:off x="1691680" y="4797152"/>
            <a:ext cx="4032448" cy="1588"/>
          </a:xfrm>
          <a:prstGeom prst="straightConnector1">
            <a:avLst/>
          </a:prstGeom>
          <a:ln w="317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Łącznik prosty ze strzałką 77"/>
          <p:cNvCxnSpPr>
            <a:endCxn id="80" idx="1"/>
          </p:cNvCxnSpPr>
          <p:nvPr/>
        </p:nvCxnSpPr>
        <p:spPr>
          <a:xfrm>
            <a:off x="1691680" y="4941168"/>
            <a:ext cx="2592288" cy="324036"/>
          </a:xfrm>
          <a:prstGeom prst="straightConnector1">
            <a:avLst/>
          </a:prstGeom>
          <a:ln w="317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Łącznik prosty ze strzałką 78"/>
          <p:cNvCxnSpPr/>
          <p:nvPr/>
        </p:nvCxnSpPr>
        <p:spPr>
          <a:xfrm>
            <a:off x="1691680" y="5877272"/>
            <a:ext cx="1224136" cy="1588"/>
          </a:xfrm>
          <a:prstGeom prst="straightConnector1">
            <a:avLst/>
          </a:prstGeom>
          <a:ln w="317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Prostokąt zaokrąglony 79"/>
          <p:cNvSpPr/>
          <p:nvPr/>
        </p:nvSpPr>
        <p:spPr>
          <a:xfrm>
            <a:off x="4283968" y="4941168"/>
            <a:ext cx="115212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err="1" smtClean="0">
                <a:solidFill>
                  <a:schemeClr val="accent2"/>
                </a:solidFill>
              </a:rPr>
              <a:t>Runtimenode</a:t>
            </a:r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81" name="Prostokąt zaokrąglony 80"/>
          <p:cNvSpPr/>
          <p:nvPr/>
        </p:nvSpPr>
        <p:spPr>
          <a:xfrm>
            <a:off x="2915816" y="5589240"/>
            <a:ext cx="115212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err="1" smtClean="0">
                <a:solidFill>
                  <a:schemeClr val="accent2"/>
                </a:solidFill>
              </a:rPr>
              <a:t>Runtimenode</a:t>
            </a:r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86" name="Prostokąt zaokrąglony 85"/>
          <p:cNvSpPr/>
          <p:nvPr/>
        </p:nvSpPr>
        <p:spPr>
          <a:xfrm>
            <a:off x="4283968" y="4005064"/>
            <a:ext cx="115212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err="1" smtClean="0">
                <a:solidFill>
                  <a:schemeClr val="accent2"/>
                </a:solidFill>
              </a:rPr>
              <a:t>Runtimenode</a:t>
            </a:r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88" name="Prostokąt zaokrąglony 87"/>
          <p:cNvSpPr/>
          <p:nvPr/>
        </p:nvSpPr>
        <p:spPr>
          <a:xfrm>
            <a:off x="5724128" y="4437112"/>
            <a:ext cx="115212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err="1" smtClean="0">
                <a:solidFill>
                  <a:schemeClr val="accent2"/>
                </a:solidFill>
              </a:rPr>
              <a:t>Runtimenode</a:t>
            </a:r>
            <a:endParaRPr lang="pl-PL" dirty="0">
              <a:solidFill>
                <a:schemeClr val="accent2"/>
              </a:solidFill>
            </a:endParaRPr>
          </a:p>
        </p:txBody>
      </p:sp>
      <p:cxnSp>
        <p:nvCxnSpPr>
          <p:cNvPr id="94" name="Łącznik prosty ze strzałką 93"/>
          <p:cNvCxnSpPr>
            <a:endCxn id="86" idx="1"/>
          </p:cNvCxnSpPr>
          <p:nvPr/>
        </p:nvCxnSpPr>
        <p:spPr>
          <a:xfrm flipV="1">
            <a:off x="1691680" y="4329100"/>
            <a:ext cx="2592288" cy="324036"/>
          </a:xfrm>
          <a:prstGeom prst="straightConnector1">
            <a:avLst/>
          </a:prstGeom>
          <a:ln w="317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Łącznik prosty ze strzałką 95"/>
          <p:cNvCxnSpPr/>
          <p:nvPr/>
        </p:nvCxnSpPr>
        <p:spPr>
          <a:xfrm>
            <a:off x="5436096" y="4293096"/>
            <a:ext cx="194421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Łącznik prosty ze strzałką 96"/>
          <p:cNvCxnSpPr/>
          <p:nvPr/>
        </p:nvCxnSpPr>
        <p:spPr>
          <a:xfrm flipV="1">
            <a:off x="5436096" y="5157192"/>
            <a:ext cx="1944216" cy="720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Łącznik prosty ze strzałką 97"/>
          <p:cNvCxnSpPr>
            <a:stCxn id="81" idx="3"/>
          </p:cNvCxnSpPr>
          <p:nvPr/>
        </p:nvCxnSpPr>
        <p:spPr>
          <a:xfrm flipV="1">
            <a:off x="4067944" y="5589240"/>
            <a:ext cx="3312368" cy="3240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Schemat blokowy: opóźnienie 98"/>
          <p:cNvSpPr/>
          <p:nvPr/>
        </p:nvSpPr>
        <p:spPr>
          <a:xfrm>
            <a:off x="7380312" y="4149080"/>
            <a:ext cx="792088" cy="1584176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0" name="Łącznik prosty ze strzałką 99"/>
          <p:cNvCxnSpPr/>
          <p:nvPr/>
        </p:nvCxnSpPr>
        <p:spPr>
          <a:xfrm>
            <a:off x="8172400" y="4941168"/>
            <a:ext cx="36004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Łącznik prosty ze strzałką 100"/>
          <p:cNvCxnSpPr/>
          <p:nvPr/>
        </p:nvCxnSpPr>
        <p:spPr>
          <a:xfrm>
            <a:off x="6876256" y="4725144"/>
            <a:ext cx="50405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Minus 108"/>
          <p:cNvSpPr/>
          <p:nvPr/>
        </p:nvSpPr>
        <p:spPr>
          <a:xfrm>
            <a:off x="4932040" y="4293096"/>
            <a:ext cx="457200" cy="457200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Minus 109"/>
          <p:cNvSpPr/>
          <p:nvPr/>
        </p:nvSpPr>
        <p:spPr>
          <a:xfrm>
            <a:off x="1187624" y="4797152"/>
            <a:ext cx="457200" cy="457200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Minus 110"/>
          <p:cNvSpPr/>
          <p:nvPr/>
        </p:nvSpPr>
        <p:spPr>
          <a:xfrm>
            <a:off x="4932040" y="5204048"/>
            <a:ext cx="457200" cy="457200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Minus 111"/>
          <p:cNvSpPr/>
          <p:nvPr/>
        </p:nvSpPr>
        <p:spPr>
          <a:xfrm>
            <a:off x="6372200" y="4725144"/>
            <a:ext cx="457200" cy="457200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Minus 112"/>
          <p:cNvSpPr/>
          <p:nvPr/>
        </p:nvSpPr>
        <p:spPr>
          <a:xfrm>
            <a:off x="7499176" y="5301208"/>
            <a:ext cx="457200" cy="457200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Minus 113"/>
          <p:cNvSpPr/>
          <p:nvPr/>
        </p:nvSpPr>
        <p:spPr>
          <a:xfrm>
            <a:off x="7499176" y="5110336"/>
            <a:ext cx="457200" cy="457200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Minus 114"/>
          <p:cNvSpPr/>
          <p:nvPr/>
        </p:nvSpPr>
        <p:spPr>
          <a:xfrm>
            <a:off x="7499176" y="4941168"/>
            <a:ext cx="457200" cy="457200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Minus 115"/>
          <p:cNvSpPr/>
          <p:nvPr/>
        </p:nvSpPr>
        <p:spPr>
          <a:xfrm rot="16200000">
            <a:off x="1250504" y="5670376"/>
            <a:ext cx="612068" cy="449796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Minus 116"/>
          <p:cNvSpPr/>
          <p:nvPr/>
        </p:nvSpPr>
        <p:spPr>
          <a:xfrm rot="16200000">
            <a:off x="7281428" y="5119465"/>
            <a:ext cx="612068" cy="449796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Minus 117"/>
          <p:cNvSpPr/>
          <p:nvPr/>
        </p:nvSpPr>
        <p:spPr>
          <a:xfrm rot="16200000">
            <a:off x="3626768" y="5670377"/>
            <a:ext cx="612068" cy="449796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" grpId="0" animBg="1"/>
      <p:bldP spid="18" grpId="0" animBg="1"/>
      <p:bldP spid="28" grpId="0" animBg="1"/>
      <p:bldP spid="30" grpId="0" animBg="1"/>
      <p:bldP spid="36" grpId="0" animBg="1"/>
      <p:bldP spid="40" grpId="0" animBg="1"/>
      <p:bldP spid="45" grpId="0" animBg="1"/>
      <p:bldP spid="51" grpId="0" animBg="1"/>
      <p:bldP spid="58" grpId="0" animBg="1"/>
      <p:bldP spid="60" grpId="0" animBg="1"/>
      <p:bldP spid="61" grpId="0" animBg="1"/>
      <p:bldP spid="62" grpId="0" animBg="1"/>
      <p:bldP spid="65" grpId="0" animBg="1"/>
      <p:bldP spid="66" grpId="0" animBg="1"/>
      <p:bldP spid="67" grpId="0" animBg="1"/>
      <p:bldP spid="69" grpId="0" animBg="1"/>
      <p:bldP spid="70" grpId="0" animBg="1"/>
      <p:bldP spid="74" grpId="0" animBg="1"/>
      <p:bldP spid="80" grpId="0" animBg="1"/>
      <p:bldP spid="81" grpId="0" animBg="1"/>
      <p:bldP spid="86" grpId="0" animBg="1"/>
      <p:bldP spid="88" grpId="0" animBg="1"/>
      <p:bldP spid="99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854586" y="404664"/>
            <a:ext cx="5207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err="1" smtClean="0">
                <a:solidFill>
                  <a:schemeClr val="tx2"/>
                </a:solidFill>
              </a:rPr>
              <a:t>Exploration</a:t>
            </a:r>
            <a:r>
              <a:rPr lang="pl-PL" sz="2800" dirty="0" smtClean="0">
                <a:solidFill>
                  <a:schemeClr val="tx2"/>
                </a:solidFill>
              </a:rPr>
              <a:t>/</a:t>
            </a:r>
            <a:r>
              <a:rPr lang="pl-PL" sz="2800" dirty="0" err="1" smtClean="0">
                <a:solidFill>
                  <a:schemeClr val="tx2"/>
                </a:solidFill>
              </a:rPr>
              <a:t>Exploitation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redefined</a:t>
            </a:r>
            <a:endParaRPr lang="pl-PL" sz="2800" dirty="0" smtClean="0">
              <a:solidFill>
                <a:schemeClr val="tx2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55576" y="1268760"/>
            <a:ext cx="524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rgbClr val="FF0000"/>
                </a:solidFill>
              </a:rPr>
              <a:t>Exploration</a:t>
            </a:r>
            <a:r>
              <a:rPr lang="pl-PL" dirty="0" smtClean="0"/>
              <a:t> → </a:t>
            </a:r>
            <a:r>
              <a:rPr lang="pl-PL" dirty="0" err="1" smtClean="0"/>
              <a:t>adding</a:t>
            </a:r>
            <a:r>
              <a:rPr lang="pl-PL" dirty="0" smtClean="0"/>
              <a:t>  a </a:t>
            </a:r>
            <a:r>
              <a:rPr lang="pl-PL" dirty="0" err="1" smtClean="0"/>
              <a:t>new</a:t>
            </a:r>
            <a:r>
              <a:rPr lang="pl-PL" dirty="0" smtClean="0"/>
              <a:t> action (link and </a:t>
            </a:r>
            <a:r>
              <a:rPr lang="pl-PL" dirty="0" err="1" smtClean="0"/>
              <a:t>concept</a:t>
            </a:r>
            <a:r>
              <a:rPr lang="pl-PL" dirty="0" smtClean="0"/>
              <a:t>)</a:t>
            </a:r>
            <a:endParaRPr lang="en-US" dirty="0"/>
          </a:p>
        </p:txBody>
      </p:sp>
      <p:sp>
        <p:nvSpPr>
          <p:cNvPr id="8" name="Prostokąt zaokrąglony 7"/>
          <p:cNvSpPr/>
          <p:nvPr/>
        </p:nvSpPr>
        <p:spPr>
          <a:xfrm>
            <a:off x="5940152" y="1124744"/>
            <a:ext cx="172819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accent4"/>
                </a:solidFill>
              </a:rPr>
              <a:t>Concept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 err="1" smtClean="0">
                <a:solidFill>
                  <a:schemeClr val="accent4"/>
                </a:solidFill>
              </a:rPr>
              <a:t>node</a:t>
            </a:r>
            <a:endParaRPr lang="pl-PL" dirty="0">
              <a:solidFill>
                <a:schemeClr val="accent4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7524328" y="2420888"/>
            <a:ext cx="115212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accent4"/>
                </a:solidFill>
              </a:rPr>
              <a:t>Concept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 err="1" smtClean="0">
                <a:solidFill>
                  <a:schemeClr val="accent4"/>
                </a:solidFill>
              </a:rPr>
              <a:t>node</a:t>
            </a:r>
            <a:endParaRPr lang="pl-PL" dirty="0">
              <a:solidFill>
                <a:schemeClr val="accent4"/>
              </a:solidFill>
            </a:endParaRPr>
          </a:p>
        </p:txBody>
      </p:sp>
      <p:cxnSp>
        <p:nvCxnSpPr>
          <p:cNvPr id="10" name="Łącznik prosty ze strzałką 9"/>
          <p:cNvCxnSpPr/>
          <p:nvPr/>
        </p:nvCxnSpPr>
        <p:spPr>
          <a:xfrm rot="5400000">
            <a:off x="5904942" y="2024050"/>
            <a:ext cx="504056" cy="1588"/>
          </a:xfrm>
          <a:prstGeom prst="straightConnector1">
            <a:avLst/>
          </a:prstGeom>
          <a:ln w="317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rot="5400000">
            <a:off x="6120966" y="2024050"/>
            <a:ext cx="504056" cy="1588"/>
          </a:xfrm>
          <a:prstGeom prst="straightConnector1">
            <a:avLst/>
          </a:prstGeom>
          <a:ln w="317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rot="5400000">
            <a:off x="6336990" y="2024050"/>
            <a:ext cx="504056" cy="1588"/>
          </a:xfrm>
          <a:prstGeom prst="straightConnector1">
            <a:avLst/>
          </a:prstGeom>
          <a:ln w="317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rot="5400000">
            <a:off x="6985062" y="2024050"/>
            <a:ext cx="504056" cy="1588"/>
          </a:xfrm>
          <a:prstGeom prst="straightConnector1">
            <a:avLst/>
          </a:prstGeom>
          <a:ln w="317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rot="5400000">
            <a:off x="6552220" y="2024844"/>
            <a:ext cx="504056" cy="1588"/>
          </a:xfrm>
          <a:prstGeom prst="straightConnector1">
            <a:avLst/>
          </a:prstGeom>
          <a:ln w="317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rot="5400000">
            <a:off x="6769038" y="2024050"/>
            <a:ext cx="504056" cy="1588"/>
          </a:xfrm>
          <a:prstGeom prst="straightConnector1">
            <a:avLst/>
          </a:prstGeom>
          <a:ln w="317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rot="5400000">
            <a:off x="7738764" y="1773610"/>
            <a:ext cx="1298526" cy="794"/>
          </a:xfrm>
          <a:prstGeom prst="straightConnector1">
            <a:avLst/>
          </a:prstGeom>
          <a:ln w="31750">
            <a:solidFill>
              <a:schemeClr val="accent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rot="5400000">
            <a:off x="7885162" y="3284190"/>
            <a:ext cx="432048" cy="1588"/>
          </a:xfrm>
          <a:prstGeom prst="straightConnector1">
            <a:avLst/>
          </a:prstGeom>
          <a:ln w="317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łamany 31"/>
          <p:cNvCxnSpPr/>
          <p:nvPr/>
        </p:nvCxnSpPr>
        <p:spPr>
          <a:xfrm rot="16200000" flipH="1">
            <a:off x="7308304" y="1916832"/>
            <a:ext cx="648072" cy="360040"/>
          </a:xfrm>
          <a:prstGeom prst="bentConnector3">
            <a:avLst>
              <a:gd name="adj1" fmla="val 50000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/>
          <p:nvPr/>
        </p:nvCxnSpPr>
        <p:spPr>
          <a:xfrm rot="5400000">
            <a:off x="7451526" y="1773610"/>
            <a:ext cx="1298526" cy="794"/>
          </a:xfrm>
          <a:prstGeom prst="straightConnector1">
            <a:avLst/>
          </a:prstGeom>
          <a:ln w="31750">
            <a:solidFill>
              <a:schemeClr val="accent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ole tekstowe 52"/>
          <p:cNvSpPr txBox="1"/>
          <p:nvPr/>
        </p:nvSpPr>
        <p:spPr>
          <a:xfrm>
            <a:off x="2413508" y="3140968"/>
            <a:ext cx="4361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err="1" smtClean="0">
                <a:solidFill>
                  <a:schemeClr val="tx2"/>
                </a:solidFill>
              </a:rPr>
              <a:t>Temporal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difference</a:t>
            </a:r>
            <a:r>
              <a:rPr lang="pl-PL" sz="2800" dirty="0" smtClean="0">
                <a:solidFill>
                  <a:schemeClr val="tx2"/>
                </a:solidFill>
              </a:rPr>
              <a:t> learning</a:t>
            </a:r>
          </a:p>
        </p:txBody>
      </p:sp>
      <p:sp>
        <p:nvSpPr>
          <p:cNvPr id="56" name="pole tekstowe 55"/>
          <p:cNvSpPr txBox="1"/>
          <p:nvPr/>
        </p:nvSpPr>
        <p:spPr>
          <a:xfrm>
            <a:off x="899592" y="3861048"/>
            <a:ext cx="705678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No </a:t>
            </a:r>
            <a:r>
              <a:rPr lang="pl-PL" dirty="0" err="1" smtClean="0"/>
              <a:t>distinct</a:t>
            </a:r>
            <a:r>
              <a:rPr lang="pl-PL" dirty="0" smtClean="0"/>
              <a:t> </a:t>
            </a:r>
            <a:r>
              <a:rPr lang="pl-PL" dirty="0" err="1" smtClean="0"/>
              <a:t>consecutive</a:t>
            </a:r>
            <a:r>
              <a:rPr lang="pl-PL" dirty="0" smtClean="0"/>
              <a:t> </a:t>
            </a:r>
            <a:r>
              <a:rPr lang="pl-PL" dirty="0" err="1" smtClean="0"/>
              <a:t>states</a:t>
            </a:r>
            <a:r>
              <a:rPr lang="pl-PL" dirty="0" smtClean="0"/>
              <a:t> → learning </a:t>
            </a:r>
            <a:r>
              <a:rPr lang="pl-PL" dirty="0" err="1" smtClean="0"/>
              <a:t>may</a:t>
            </a:r>
            <a:r>
              <a:rPr lang="pl-PL" dirty="0" smtClean="0"/>
              <a:t> be </a:t>
            </a:r>
            <a:r>
              <a:rPr lang="pl-PL" dirty="0" err="1" smtClean="0"/>
              <a:t>performed</a:t>
            </a:r>
            <a:r>
              <a:rPr lang="pl-PL" dirty="0" smtClean="0"/>
              <a:t> </a:t>
            </a:r>
            <a:r>
              <a:rPr lang="pl-PL" dirty="0" err="1" smtClean="0"/>
              <a:t>concurrently</a:t>
            </a:r>
            <a:endParaRPr lang="en-US" dirty="0"/>
          </a:p>
        </p:txBody>
      </p:sp>
      <p:pic>
        <p:nvPicPr>
          <p:cNvPr id="62" name="Obraz 61" descr="q-learn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4328" y="4437112"/>
            <a:ext cx="5760000" cy="677210"/>
          </a:xfrm>
          <a:prstGeom prst="rect">
            <a:avLst/>
          </a:prstGeom>
        </p:spPr>
      </p:pic>
      <p:sp>
        <p:nvSpPr>
          <p:cNvPr id="61" name="Strzałka w górę 60"/>
          <p:cNvSpPr/>
          <p:nvPr/>
        </p:nvSpPr>
        <p:spPr>
          <a:xfrm>
            <a:off x="3511304" y="5157192"/>
            <a:ext cx="484632" cy="576064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ole tekstowe 62"/>
          <p:cNvSpPr txBox="1"/>
          <p:nvPr/>
        </p:nvSpPr>
        <p:spPr>
          <a:xfrm>
            <a:off x="4067944" y="5373216"/>
            <a:ext cx="195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Immediate </a:t>
            </a:r>
            <a:r>
              <a:rPr lang="pl-PL" b="1" dirty="0" err="1" smtClean="0">
                <a:solidFill>
                  <a:srgbClr val="C00000"/>
                </a:solidFill>
              </a:rPr>
              <a:t>reward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755576" y="1763524"/>
            <a:ext cx="470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rgbClr val="FF0000"/>
                </a:solidFill>
              </a:rPr>
              <a:t>Exploitation</a:t>
            </a:r>
            <a:r>
              <a:rPr lang="pl-PL" dirty="0" smtClean="0"/>
              <a:t> → </a:t>
            </a:r>
            <a:r>
              <a:rPr lang="pl-PL" dirty="0" err="1" smtClean="0"/>
              <a:t>execution</a:t>
            </a:r>
            <a:r>
              <a:rPr lang="pl-PL" dirty="0" smtClean="0"/>
              <a:t> of </a:t>
            </a:r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existing</a:t>
            </a:r>
            <a:r>
              <a:rPr lang="pl-PL" dirty="0" smtClean="0"/>
              <a:t> action</a:t>
            </a:r>
            <a:endParaRPr lang="en-US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755576" y="2276872"/>
            <a:ext cx="494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Number</a:t>
            </a:r>
            <a:r>
              <a:rPr lang="pl-PL" dirty="0" smtClean="0"/>
              <a:t> of </a:t>
            </a:r>
            <a:r>
              <a:rPr lang="pl-PL" dirty="0" err="1" smtClean="0"/>
              <a:t>actions</a:t>
            </a:r>
            <a:r>
              <a:rPr lang="pl-PL" dirty="0" smtClean="0"/>
              <a:t> </a:t>
            </a:r>
            <a:r>
              <a:rPr lang="pl-PL" dirty="0" err="1" smtClean="0"/>
              <a:t>virtually</a:t>
            </a:r>
            <a:r>
              <a:rPr lang="pl-PL" dirty="0" smtClean="0"/>
              <a:t> </a:t>
            </a:r>
            <a:r>
              <a:rPr lang="pl-PL" dirty="0" err="1" smtClean="0"/>
              <a:t>unlimited</a:t>
            </a:r>
            <a:r>
              <a:rPr lang="pl-PL" dirty="0" smtClean="0"/>
              <a:t>.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given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time limited to 50 </a:t>
            </a:r>
            <a:r>
              <a:rPr lang="pl-PL" dirty="0" err="1" smtClean="0"/>
              <a:t>maximum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6" dur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9" dur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53" grpId="0"/>
      <p:bldP spid="56" grpId="0" animBg="1"/>
      <p:bldP spid="61" grpId="0" animBg="1"/>
      <p:bldP spid="6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19197" y="404664"/>
            <a:ext cx="5478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tx2"/>
                </a:solidFill>
              </a:rPr>
              <a:t>A </a:t>
            </a:r>
            <a:r>
              <a:rPr lang="pl-PL" sz="2800" dirty="0" err="1" smtClean="0">
                <a:solidFill>
                  <a:schemeClr val="tx2"/>
                </a:solidFill>
              </a:rPr>
              <a:t>short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history</a:t>
            </a:r>
            <a:r>
              <a:rPr lang="pl-PL" sz="2800" dirty="0" smtClean="0">
                <a:solidFill>
                  <a:schemeClr val="tx2"/>
                </a:solidFill>
              </a:rPr>
              <a:t> of </a:t>
            </a:r>
            <a:r>
              <a:rPr lang="pl-PL" sz="2800" dirty="0" err="1" smtClean="0">
                <a:solidFill>
                  <a:schemeClr val="tx2"/>
                </a:solidFill>
              </a:rPr>
              <a:t>the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powered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flight</a:t>
            </a:r>
            <a:endParaRPr lang="pl-PL" sz="2800" dirty="0">
              <a:solidFill>
                <a:schemeClr val="tx2"/>
              </a:solidFill>
            </a:endParaRPr>
          </a:p>
        </p:txBody>
      </p:sp>
      <p:pic>
        <p:nvPicPr>
          <p:cNvPr id="22" name="Obraz 21" descr="bird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980728"/>
            <a:ext cx="1440160" cy="938483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2267744" y="1268760"/>
            <a:ext cx="64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birds</a:t>
            </a:r>
            <a:endParaRPr lang="pl-PL" dirty="0" smtClean="0"/>
          </a:p>
        </p:txBody>
      </p:sp>
      <p:pic>
        <p:nvPicPr>
          <p:cNvPr id="25" name="Obraz 24" descr="wasp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916832"/>
            <a:ext cx="1382928" cy="1220911"/>
          </a:xfrm>
          <a:prstGeom prst="rect">
            <a:avLst/>
          </a:prstGeom>
        </p:spPr>
      </p:pic>
      <p:sp>
        <p:nvSpPr>
          <p:cNvPr id="26" name="pole tekstowe 25"/>
          <p:cNvSpPr txBox="1"/>
          <p:nvPr/>
        </p:nvSpPr>
        <p:spPr>
          <a:xfrm>
            <a:off x="2267744" y="2276872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insects</a:t>
            </a:r>
            <a:endParaRPr lang="pl-PL" dirty="0" smtClean="0"/>
          </a:p>
        </p:txBody>
      </p:sp>
      <p:pic>
        <p:nvPicPr>
          <p:cNvPr id="28" name="Obraz 27" descr="ba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068960"/>
            <a:ext cx="1584176" cy="936104"/>
          </a:xfrm>
          <a:prstGeom prst="rect">
            <a:avLst/>
          </a:prstGeom>
        </p:spPr>
      </p:pic>
      <p:sp>
        <p:nvSpPr>
          <p:cNvPr id="29" name="pole tekstowe 28"/>
          <p:cNvSpPr txBox="1"/>
          <p:nvPr/>
        </p:nvSpPr>
        <p:spPr>
          <a:xfrm>
            <a:off x="2267744" y="3284984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mammals</a:t>
            </a:r>
            <a:endParaRPr lang="pl-PL" dirty="0" smtClean="0"/>
          </a:p>
        </p:txBody>
      </p:sp>
      <p:pic>
        <p:nvPicPr>
          <p:cNvPr id="45" name="Obraz 44" descr="flying fis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1" y="3933056"/>
            <a:ext cx="1584175" cy="1157504"/>
          </a:xfrm>
          <a:prstGeom prst="rect">
            <a:avLst/>
          </a:prstGeom>
        </p:spPr>
      </p:pic>
      <p:sp>
        <p:nvSpPr>
          <p:cNvPr id="46" name="pole tekstowe 45"/>
          <p:cNvSpPr txBox="1"/>
          <p:nvPr/>
        </p:nvSpPr>
        <p:spPr>
          <a:xfrm>
            <a:off x="2267744" y="4293096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fish</a:t>
            </a:r>
            <a:endParaRPr lang="pl-PL" dirty="0" smtClean="0"/>
          </a:p>
        </p:txBody>
      </p:sp>
      <p:pic>
        <p:nvPicPr>
          <p:cNvPr id="48" name="Obraz 47" descr="pterosau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847" y="5063582"/>
            <a:ext cx="1573889" cy="1101722"/>
          </a:xfrm>
          <a:prstGeom prst="rect">
            <a:avLst/>
          </a:prstGeom>
        </p:spPr>
      </p:pic>
      <p:sp>
        <p:nvSpPr>
          <p:cNvPr id="49" name="pole tekstowe 48"/>
          <p:cNvSpPr txBox="1"/>
          <p:nvPr/>
        </p:nvSpPr>
        <p:spPr>
          <a:xfrm>
            <a:off x="2246280" y="5229200"/>
            <a:ext cx="885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reptiles</a:t>
            </a:r>
            <a:endParaRPr lang="pl-PL" dirty="0" smtClean="0"/>
          </a:p>
        </p:txBody>
      </p:sp>
      <p:pic>
        <p:nvPicPr>
          <p:cNvPr id="52" name="Obraz 51" descr="je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1920" y="980728"/>
            <a:ext cx="3816424" cy="1244912"/>
          </a:xfrm>
          <a:prstGeom prst="rect">
            <a:avLst/>
          </a:prstGeom>
        </p:spPr>
      </p:pic>
      <p:sp>
        <p:nvSpPr>
          <p:cNvPr id="53" name="pole tekstowe 52"/>
          <p:cNvSpPr txBox="1"/>
          <p:nvPr/>
        </p:nvSpPr>
        <p:spPr>
          <a:xfrm>
            <a:off x="7812360" y="1412776"/>
            <a:ext cx="430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jet</a:t>
            </a:r>
            <a:endParaRPr lang="pl-PL" dirty="0" smtClean="0"/>
          </a:p>
        </p:txBody>
      </p:sp>
      <p:pic>
        <p:nvPicPr>
          <p:cNvPr id="54" name="Obraz 53" descr="roto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79912" y="2132856"/>
            <a:ext cx="3888432" cy="2172662"/>
          </a:xfrm>
          <a:prstGeom prst="rect">
            <a:avLst/>
          </a:prstGeom>
        </p:spPr>
      </p:pic>
      <p:sp>
        <p:nvSpPr>
          <p:cNvPr id="55" name="pole tekstowe 54"/>
          <p:cNvSpPr txBox="1"/>
          <p:nvPr/>
        </p:nvSpPr>
        <p:spPr>
          <a:xfrm>
            <a:off x="7740352" y="3059668"/>
            <a:ext cx="659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rotor</a:t>
            </a:r>
          </a:p>
        </p:txBody>
      </p:sp>
      <p:pic>
        <p:nvPicPr>
          <p:cNvPr id="18" name="Obraz 17" descr="propelle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51920" y="4365104"/>
            <a:ext cx="3672408" cy="1949955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7668344" y="5013176"/>
            <a:ext cx="104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propeller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079819" y="2989401"/>
            <a:ext cx="3004349" cy="101566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pl-PL" sz="6000" dirty="0" smtClean="0">
                <a:solidFill>
                  <a:srgbClr val="FF0000"/>
                </a:solidFill>
                <a:latin typeface="Arial Black" pitchFamily="34" charset="0"/>
              </a:rPr>
              <a:t>BICA ?</a:t>
            </a:r>
            <a:endParaRPr lang="pl-PL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9" grpId="0"/>
      <p:bldP spid="46" grpId="0"/>
      <p:bldP spid="49" grpId="0"/>
      <p:bldP spid="53" grpId="0"/>
      <p:bldP spid="55" grpId="0"/>
      <p:bldP spid="19" grpId="0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58455" y="404664"/>
            <a:ext cx="6000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err="1" smtClean="0">
                <a:solidFill>
                  <a:schemeClr val="tx2"/>
                </a:solidFill>
              </a:rPr>
              <a:t>Intrinsic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motivation</a:t>
            </a:r>
            <a:r>
              <a:rPr lang="pl-PL" sz="2800" dirty="0" smtClean="0">
                <a:solidFill>
                  <a:schemeClr val="tx2"/>
                </a:solidFill>
              </a:rPr>
              <a:t> and </a:t>
            </a:r>
            <a:r>
              <a:rPr lang="pl-PL" sz="2800" dirty="0" err="1" smtClean="0">
                <a:solidFill>
                  <a:schemeClr val="tx2"/>
                </a:solidFill>
              </a:rPr>
              <a:t>intrinsic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reward</a:t>
            </a:r>
            <a:endParaRPr lang="pl-PL" sz="2800" dirty="0" smtClean="0">
              <a:solidFill>
                <a:schemeClr val="tx2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83568" y="112474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rgbClr val="FF0000"/>
                </a:solidFill>
              </a:rPr>
              <a:t>Intrinsic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motivation</a:t>
            </a:r>
            <a:r>
              <a:rPr lang="pl-PL" b="1" dirty="0" smtClean="0">
                <a:solidFill>
                  <a:srgbClr val="FF0000"/>
                </a:solidFill>
              </a:rPr>
              <a:t>: </a:t>
            </a:r>
            <a:r>
              <a:rPr lang="pl-PL" dirty="0" smtClean="0"/>
              <a:t> term </a:t>
            </a:r>
            <a:r>
              <a:rPr lang="pl-PL" dirty="0" err="1" smtClean="0"/>
              <a:t>borrowed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 </a:t>
            </a:r>
            <a:r>
              <a:rPr lang="pl-PL" dirty="0" err="1" smtClean="0"/>
              <a:t>psychology</a:t>
            </a:r>
            <a:r>
              <a:rPr lang="pl-PL" dirty="0" smtClean="0"/>
              <a:t>. Agent </a:t>
            </a:r>
            <a:r>
              <a:rPr lang="pl-PL" dirty="0" err="1" smtClean="0"/>
              <a:t>engaged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activity</a:t>
            </a:r>
            <a:r>
              <a:rPr lang="pl-PL" dirty="0" smtClean="0"/>
              <a:t> for </a:t>
            </a:r>
            <a:r>
              <a:rPr lang="pl-PL" dirty="0" err="1" smtClean="0"/>
              <a:t>its</a:t>
            </a:r>
            <a:r>
              <a:rPr lang="pl-PL" dirty="0" smtClean="0"/>
              <a:t> </a:t>
            </a:r>
            <a:r>
              <a:rPr lang="pl-PL" dirty="0" err="1" smtClean="0"/>
              <a:t>own</a:t>
            </a:r>
            <a:r>
              <a:rPr lang="pl-PL" dirty="0" smtClean="0"/>
              <a:t> sake, for </a:t>
            </a:r>
            <a:r>
              <a:rPr lang="pl-PL" dirty="0" err="1" smtClean="0"/>
              <a:t>fun</a:t>
            </a:r>
            <a:r>
              <a:rPr lang="pl-PL" dirty="0" smtClean="0"/>
              <a:t> </a:t>
            </a:r>
            <a:r>
              <a:rPr lang="pl-PL" dirty="0" err="1" smtClean="0"/>
              <a:t>rather</a:t>
            </a:r>
            <a:r>
              <a:rPr lang="pl-PL" dirty="0" smtClean="0"/>
              <a:t>  </a:t>
            </a:r>
            <a:r>
              <a:rPr lang="pl-PL" dirty="0" err="1" smtClean="0"/>
              <a:t>than</a:t>
            </a:r>
            <a:r>
              <a:rPr lang="pl-PL" dirty="0" smtClean="0"/>
              <a:t> to </a:t>
            </a:r>
            <a:r>
              <a:rPr lang="pl-PL" dirty="0" err="1" smtClean="0"/>
              <a:t>fulfil</a:t>
            </a:r>
            <a:r>
              <a:rPr lang="pl-PL" dirty="0" smtClean="0"/>
              <a:t> </a:t>
            </a:r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external</a:t>
            </a:r>
            <a:r>
              <a:rPr lang="pl-PL" dirty="0" smtClean="0"/>
              <a:t> </a:t>
            </a:r>
            <a:r>
              <a:rPr lang="pl-PL" dirty="0" err="1" smtClean="0"/>
              <a:t>drives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83568" y="1846565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rgbClr val="FF0000"/>
                </a:solidFill>
              </a:rPr>
              <a:t>Intrinsic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reward</a:t>
            </a:r>
            <a:r>
              <a:rPr lang="pl-PL" b="1" dirty="0" smtClean="0">
                <a:solidFill>
                  <a:srgbClr val="FF0000"/>
                </a:solidFill>
              </a:rPr>
              <a:t>: </a:t>
            </a:r>
            <a:r>
              <a:rPr lang="pl-PL" dirty="0" err="1" smtClean="0"/>
              <a:t>low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r>
              <a:rPr lang="pl-PL" dirty="0" smtClean="0"/>
              <a:t> immediate </a:t>
            </a:r>
            <a:r>
              <a:rPr lang="pl-PL" dirty="0" err="1" smtClean="0"/>
              <a:t>reward</a:t>
            </a:r>
            <a:r>
              <a:rPr lang="pl-PL" dirty="0" smtClean="0"/>
              <a:t> to </a:t>
            </a:r>
            <a:r>
              <a:rPr lang="pl-PL" dirty="0" err="1" smtClean="0"/>
              <a:t>control</a:t>
            </a:r>
            <a:r>
              <a:rPr lang="pl-PL" dirty="0" smtClean="0"/>
              <a:t> </a:t>
            </a:r>
            <a:r>
              <a:rPr lang="pl-PL" dirty="0" err="1" smtClean="0"/>
              <a:t>intrinsic</a:t>
            </a:r>
            <a:r>
              <a:rPr lang="pl-PL" dirty="0" smtClean="0"/>
              <a:t> </a:t>
            </a:r>
            <a:r>
              <a:rPr lang="pl-PL" dirty="0" err="1" smtClean="0"/>
              <a:t>motivation</a:t>
            </a:r>
            <a:r>
              <a:rPr lang="pl-PL" dirty="0" smtClean="0"/>
              <a:t>, to </a:t>
            </a:r>
            <a:r>
              <a:rPr lang="pl-PL" dirty="0" err="1" smtClean="0"/>
              <a:t>bias</a:t>
            </a:r>
            <a:r>
              <a:rPr lang="pl-PL" dirty="0" smtClean="0"/>
              <a:t> </a:t>
            </a:r>
            <a:r>
              <a:rPr lang="pl-PL" dirty="0" err="1" smtClean="0"/>
              <a:t>search</a:t>
            </a:r>
            <a:r>
              <a:rPr lang="pl-PL" dirty="0" smtClean="0"/>
              <a:t> for </a:t>
            </a:r>
            <a:r>
              <a:rPr lang="pl-PL" dirty="0" err="1" smtClean="0"/>
              <a:t>external</a:t>
            </a:r>
            <a:r>
              <a:rPr lang="pl-PL" dirty="0" smtClean="0"/>
              <a:t> </a:t>
            </a:r>
            <a:r>
              <a:rPr lang="pl-PL" dirty="0" err="1" smtClean="0"/>
              <a:t>reward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83568" y="2588711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Intrinsic</a:t>
            </a:r>
            <a:r>
              <a:rPr lang="pl-PL" dirty="0" smtClean="0"/>
              <a:t> </a:t>
            </a:r>
            <a:r>
              <a:rPr lang="pl-PL" dirty="0" err="1" smtClean="0"/>
              <a:t>motivation</a:t>
            </a:r>
            <a:r>
              <a:rPr lang="pl-PL" dirty="0" smtClean="0"/>
              <a:t> </a:t>
            </a:r>
            <a:r>
              <a:rPr lang="pl-PL" dirty="0" err="1" smtClean="0"/>
              <a:t>may</a:t>
            </a:r>
            <a:r>
              <a:rPr lang="pl-PL" dirty="0" smtClean="0"/>
              <a:t> be </a:t>
            </a:r>
            <a:r>
              <a:rPr lang="pl-PL" b="1" dirty="0" err="1" smtClean="0">
                <a:solidFill>
                  <a:srgbClr val="FF0000"/>
                </a:solidFill>
              </a:rPr>
              <a:t>twofold</a:t>
            </a:r>
            <a:r>
              <a:rPr lang="pl-PL" b="1" dirty="0" smtClean="0">
                <a:solidFill>
                  <a:srgbClr val="FF0000"/>
                </a:solidFill>
              </a:rPr>
              <a:t>: </a:t>
            </a:r>
            <a:endParaRPr lang="pl-PL" b="1" dirty="0" smtClean="0"/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 </a:t>
            </a:r>
            <a:r>
              <a:rPr lang="pl-PL" dirty="0" smtClean="0"/>
              <a:t>as </a:t>
            </a:r>
            <a:r>
              <a:rPr lang="pl-PL" dirty="0" err="1" smtClean="0"/>
              <a:t>intrinsic</a:t>
            </a:r>
            <a:r>
              <a:rPr lang="pl-PL" dirty="0" smtClean="0"/>
              <a:t> </a:t>
            </a:r>
            <a:r>
              <a:rPr lang="pl-PL" dirty="0" err="1" smtClean="0"/>
              <a:t>reward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place of immediate </a:t>
            </a:r>
            <a:r>
              <a:rPr lang="pl-PL" dirty="0" err="1" smtClean="0"/>
              <a:t>reward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RL </a:t>
            </a:r>
            <a:r>
              <a:rPr lang="pl-PL" dirty="0" err="1" smtClean="0"/>
              <a:t>value</a:t>
            </a:r>
            <a:r>
              <a:rPr lang="pl-PL" dirty="0" smtClean="0"/>
              <a:t> </a:t>
            </a:r>
            <a:r>
              <a:rPr lang="pl-PL" dirty="0" err="1" smtClean="0"/>
              <a:t>function</a:t>
            </a:r>
            <a:r>
              <a:rPr lang="pl-PL" dirty="0" smtClean="0"/>
              <a:t> </a:t>
            </a:r>
            <a:r>
              <a:rPr lang="pl-PL" dirty="0" err="1" smtClean="0"/>
              <a:t>calculation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as </a:t>
            </a:r>
            <a:r>
              <a:rPr lang="pl-PL" dirty="0" err="1" smtClean="0"/>
              <a:t>another</a:t>
            </a:r>
            <a:r>
              <a:rPr lang="pl-PL" dirty="0" smtClean="0"/>
              <a:t> </a:t>
            </a:r>
            <a:r>
              <a:rPr lang="pl-PL" dirty="0" err="1" smtClean="0"/>
              <a:t>function</a:t>
            </a:r>
            <a:r>
              <a:rPr lang="pl-PL" dirty="0" smtClean="0"/>
              <a:t> to </a:t>
            </a:r>
            <a:r>
              <a:rPr lang="pl-PL" dirty="0" err="1" smtClean="0"/>
              <a:t>control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growth of state/action </a:t>
            </a:r>
            <a:r>
              <a:rPr lang="pl-PL" dirty="0" err="1" smtClean="0"/>
              <a:t>network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83568" y="3574757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</a:t>
            </a:r>
            <a:r>
              <a:rPr lang="pl-PL" dirty="0" err="1" smtClean="0"/>
              <a:t>Various</a:t>
            </a:r>
            <a:r>
              <a:rPr lang="pl-PL" dirty="0" smtClean="0"/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approaches</a:t>
            </a:r>
            <a:r>
              <a:rPr lang="pl-PL" dirty="0" smtClean="0"/>
              <a:t> to </a:t>
            </a:r>
            <a:r>
              <a:rPr lang="pl-PL" dirty="0" err="1" smtClean="0"/>
              <a:t>intrinsic</a:t>
            </a:r>
            <a:r>
              <a:rPr lang="pl-PL" dirty="0" smtClean="0"/>
              <a:t> </a:t>
            </a:r>
            <a:r>
              <a:rPr lang="pl-PL" dirty="0" err="1" smtClean="0"/>
              <a:t>motivation</a:t>
            </a:r>
            <a:r>
              <a:rPr lang="pl-PL" dirty="0" smtClean="0"/>
              <a:t> (</a:t>
            </a:r>
            <a:r>
              <a:rPr lang="pl-PL" dirty="0" err="1" smtClean="0"/>
              <a:t>Schmidhuber</a:t>
            </a:r>
            <a:r>
              <a:rPr lang="pl-PL" dirty="0" smtClean="0"/>
              <a:t>, </a:t>
            </a:r>
            <a:r>
              <a:rPr lang="pl-PL" dirty="0" err="1" smtClean="0"/>
              <a:t>Oudeyer</a:t>
            </a:r>
            <a:r>
              <a:rPr lang="pl-PL" dirty="0" smtClean="0"/>
              <a:t>): 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difference</a:t>
            </a:r>
            <a:r>
              <a:rPr lang="pl-PL" dirty="0" smtClean="0"/>
              <a:t> </a:t>
            </a:r>
            <a:r>
              <a:rPr lang="pl-PL" dirty="0" err="1" smtClean="0"/>
              <a:t>between</a:t>
            </a:r>
            <a:r>
              <a:rPr lang="pl-PL" dirty="0" smtClean="0"/>
              <a:t> </a:t>
            </a:r>
            <a:r>
              <a:rPr lang="pl-PL" dirty="0" err="1" smtClean="0"/>
              <a:t>predicted</a:t>
            </a:r>
            <a:r>
              <a:rPr lang="pl-PL" dirty="0" smtClean="0"/>
              <a:t> and </a:t>
            </a:r>
            <a:r>
              <a:rPr lang="pl-PL" dirty="0" err="1" smtClean="0"/>
              <a:t>observed</a:t>
            </a:r>
            <a:r>
              <a:rPr lang="pl-PL" dirty="0" smtClean="0"/>
              <a:t> sensory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difference</a:t>
            </a:r>
            <a:r>
              <a:rPr lang="pl-PL" dirty="0" smtClean="0"/>
              <a:t> </a:t>
            </a:r>
            <a:r>
              <a:rPr lang="pl-PL" dirty="0" err="1" smtClean="0"/>
              <a:t>between</a:t>
            </a:r>
            <a:r>
              <a:rPr lang="pl-PL" dirty="0" smtClean="0"/>
              <a:t> </a:t>
            </a:r>
            <a:r>
              <a:rPr lang="en-US" dirty="0" smtClean="0"/>
              <a:t>self-generated</a:t>
            </a:r>
            <a:r>
              <a:rPr lang="pl-PL" dirty="0" smtClean="0"/>
              <a:t> </a:t>
            </a:r>
            <a:r>
              <a:rPr lang="pl-PL" dirty="0" err="1" smtClean="0"/>
              <a:t>goals</a:t>
            </a:r>
            <a:r>
              <a:rPr lang="pl-PL" dirty="0" smtClean="0"/>
              <a:t> and </a:t>
            </a:r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achieved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intrinsically</a:t>
            </a:r>
            <a:r>
              <a:rPr lang="pl-PL" dirty="0" smtClean="0"/>
              <a:t> </a:t>
            </a:r>
            <a:r>
              <a:rPr lang="pl-PL" dirty="0" err="1" smtClean="0"/>
              <a:t>motivated</a:t>
            </a:r>
            <a:r>
              <a:rPr lang="pl-PL" dirty="0" smtClean="0"/>
              <a:t> by </a:t>
            </a:r>
            <a:r>
              <a:rPr lang="pl-PL" dirty="0" err="1" smtClean="0"/>
              <a:t>novelty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motivated</a:t>
            </a:r>
            <a:r>
              <a:rPr lang="pl-PL" dirty="0" smtClean="0"/>
              <a:t> by </a:t>
            </a:r>
            <a:r>
              <a:rPr lang="pl-PL" dirty="0" err="1" smtClean="0"/>
              <a:t>information</a:t>
            </a:r>
            <a:r>
              <a:rPr lang="pl-PL" dirty="0" smtClean="0"/>
              <a:t> </a:t>
            </a:r>
            <a:r>
              <a:rPr lang="pl-PL" dirty="0" err="1" smtClean="0"/>
              <a:t>gain</a:t>
            </a:r>
            <a:r>
              <a:rPr lang="pl-PL" dirty="0" smtClean="0"/>
              <a:t>, </a:t>
            </a:r>
            <a:r>
              <a:rPr lang="pl-PL" dirty="0" err="1" smtClean="0"/>
              <a:t>compression</a:t>
            </a:r>
            <a:r>
              <a:rPr lang="pl-PL" dirty="0" smtClean="0"/>
              <a:t> </a:t>
            </a:r>
            <a:r>
              <a:rPr lang="pl-PL" dirty="0" err="1" smtClean="0"/>
              <a:t>progress</a:t>
            </a:r>
            <a:endParaRPr lang="en-US" dirty="0" smtClean="0"/>
          </a:p>
        </p:txBody>
      </p:sp>
      <p:sp>
        <p:nvSpPr>
          <p:cNvPr id="7" name="pole tekstowe 6"/>
          <p:cNvSpPr txBox="1"/>
          <p:nvPr/>
        </p:nvSpPr>
        <p:spPr>
          <a:xfrm>
            <a:off x="755576" y="531979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Bookman Old Style" pitchFamily="18" charset="0"/>
              </a:rPr>
              <a:t>P(</a:t>
            </a:r>
            <a:r>
              <a:rPr lang="pl-PL" i="1" dirty="0" err="1" smtClean="0">
                <a:solidFill>
                  <a:srgbClr val="FF0000"/>
                </a:solidFill>
                <a:latin typeface="Bookman Old Style" pitchFamily="18" charset="0"/>
              </a:rPr>
              <a:t>Exploration</a:t>
            </a:r>
            <a:r>
              <a:rPr lang="pl-PL" sz="2400" i="1" dirty="0" smtClean="0">
                <a:latin typeface="Bookman Old Style" pitchFamily="18" charset="0"/>
              </a:rPr>
              <a:t>) ~ </a:t>
            </a:r>
            <a:endParaRPr lang="en-US" sz="2400" i="1" dirty="0">
              <a:latin typeface="Bookman Old Style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699792" y="5229200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err="1" smtClean="0">
                <a:latin typeface="Bookman Old Style" pitchFamily="18" charset="0"/>
              </a:rPr>
              <a:t>R</a:t>
            </a:r>
            <a:r>
              <a:rPr lang="pl-PL" i="1" baseline="-25000" dirty="0" err="1" smtClean="0">
                <a:latin typeface="Bookman Old Style" pitchFamily="18" charset="0"/>
              </a:rPr>
              <a:t>const</a:t>
            </a:r>
            <a:r>
              <a:rPr lang="pl-PL" i="1" dirty="0" smtClean="0">
                <a:latin typeface="Bookman Old Style" pitchFamily="18" charset="0"/>
              </a:rPr>
              <a:t/>
            </a:r>
            <a:br>
              <a:rPr lang="pl-PL" i="1" dirty="0" smtClean="0">
                <a:latin typeface="Bookman Old Style" pitchFamily="18" charset="0"/>
              </a:rPr>
            </a:br>
            <a:r>
              <a:rPr lang="pl-PL" i="1" dirty="0" err="1" smtClean="0">
                <a:latin typeface="Bookman Old Style" pitchFamily="18" charset="0"/>
              </a:rPr>
              <a:t>R</a:t>
            </a:r>
            <a:r>
              <a:rPr lang="pl-PL" i="1" baseline="-25000" dirty="0" err="1" smtClean="0">
                <a:latin typeface="Bookman Old Style" pitchFamily="18" charset="0"/>
              </a:rPr>
              <a:t>const</a:t>
            </a:r>
            <a:r>
              <a:rPr lang="pl-PL" i="1" dirty="0" smtClean="0">
                <a:latin typeface="Bookman Old Style" pitchFamily="18" charset="0"/>
              </a:rPr>
              <a:t>+</a:t>
            </a:r>
            <a:r>
              <a:rPr lang="en-US" sz="2400" i="1" dirty="0" smtClean="0">
                <a:latin typeface="Bookman Old Style" pitchFamily="18" charset="0"/>
              </a:rPr>
              <a:t>∑</a:t>
            </a:r>
            <a:r>
              <a:rPr lang="pl-PL" i="1" dirty="0" err="1" smtClean="0">
                <a:latin typeface="Bookman Old Style" pitchFamily="18" charset="0"/>
              </a:rPr>
              <a:t>R</a:t>
            </a:r>
            <a:r>
              <a:rPr lang="pl-PL" i="1" baseline="-25000" dirty="0" err="1" smtClean="0">
                <a:latin typeface="Bookman Old Style" pitchFamily="18" charset="0"/>
              </a:rPr>
              <a:t>i</a:t>
            </a:r>
            <a:endParaRPr lang="en-US" i="1" baseline="30000" dirty="0">
              <a:latin typeface="Bookman Old Style" pitchFamily="18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2771800" y="5607824"/>
            <a:ext cx="11521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rostokąt zaokrąglony 67"/>
          <p:cNvSpPr/>
          <p:nvPr/>
        </p:nvSpPr>
        <p:spPr>
          <a:xfrm>
            <a:off x="5940152" y="3140968"/>
            <a:ext cx="2016224" cy="13681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Łącznik prosty 42"/>
          <p:cNvCxnSpPr/>
          <p:nvPr/>
        </p:nvCxnSpPr>
        <p:spPr>
          <a:xfrm flipV="1">
            <a:off x="1043608" y="2132856"/>
            <a:ext cx="3960440" cy="2664296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ole tekstowe 40"/>
          <p:cNvSpPr txBox="1"/>
          <p:nvPr/>
        </p:nvSpPr>
        <p:spPr>
          <a:xfrm rot="19573481">
            <a:off x="2334034" y="3034756"/>
            <a:ext cx="1284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rgbClr val="C00000"/>
                </a:solidFill>
              </a:rPr>
              <a:t>partitioning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3131840" y="5877272"/>
            <a:ext cx="4536504" cy="432048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justified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by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cumulative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reward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3131840" y="5229200"/>
            <a:ext cx="4536504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chemeClr val="tx1"/>
                </a:solidFill>
              </a:rPr>
              <a:t>  </a:t>
            </a:r>
            <a:r>
              <a:rPr lang="pl-PL" dirty="0" err="1" smtClean="0">
                <a:solidFill>
                  <a:schemeClr val="tx1"/>
                </a:solidFill>
              </a:rPr>
              <a:t>independently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calculated</a:t>
            </a:r>
            <a:r>
              <a:rPr lang="pl-PL" dirty="0" smtClean="0">
                <a:solidFill>
                  <a:schemeClr val="tx1"/>
                </a:solidFill>
              </a:rPr>
              <a:t> for </a:t>
            </a:r>
            <a:r>
              <a:rPr lang="pl-PL" dirty="0" err="1" smtClean="0">
                <a:solidFill>
                  <a:schemeClr val="tx1"/>
                </a:solidFill>
              </a:rPr>
              <a:t>each</a:t>
            </a:r>
            <a:r>
              <a:rPr lang="pl-PL" dirty="0" smtClean="0">
                <a:solidFill>
                  <a:schemeClr val="tx1"/>
                </a:solidFill>
              </a:rPr>
              <a:t> link/action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327498" y="188640"/>
            <a:ext cx="62620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err="1" smtClean="0">
                <a:solidFill>
                  <a:schemeClr val="tx2"/>
                </a:solidFill>
              </a:rPr>
              <a:t>Information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theory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based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intrinsic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reward</a:t>
            </a:r>
            <a:r>
              <a:rPr lang="pl-PL" sz="2800" dirty="0" smtClean="0">
                <a:solidFill>
                  <a:schemeClr val="tx2"/>
                </a:solidFill>
              </a:rPr>
              <a:t/>
            </a:r>
            <a:br>
              <a:rPr lang="pl-PL" sz="2800" dirty="0" smtClean="0">
                <a:solidFill>
                  <a:schemeClr val="tx2"/>
                </a:solidFill>
              </a:rPr>
            </a:br>
            <a:r>
              <a:rPr lang="pl-PL" sz="2800" dirty="0" smtClean="0">
                <a:solidFill>
                  <a:schemeClr val="tx2"/>
                </a:solidFill>
              </a:rPr>
              <a:t>by </a:t>
            </a:r>
            <a:r>
              <a:rPr lang="pl-PL" sz="2800" dirty="0" err="1" smtClean="0">
                <a:solidFill>
                  <a:schemeClr val="tx2"/>
                </a:solidFill>
              </a:rPr>
              <a:t>space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partitioning</a:t>
            </a:r>
            <a:endParaRPr lang="pl-PL" sz="2800" dirty="0" smtClean="0">
              <a:solidFill>
                <a:schemeClr val="tx2"/>
              </a:solidFill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755576" y="5229200"/>
            <a:ext cx="2448272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rewarding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concept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755576" y="5877272"/>
            <a:ext cx="2448272" cy="432048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non-rewarding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concept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Nawias klamrowy zamykający 6"/>
          <p:cNvSpPr/>
          <p:nvPr/>
        </p:nvSpPr>
        <p:spPr>
          <a:xfrm>
            <a:off x="7740352" y="5229200"/>
            <a:ext cx="144016" cy="1080120"/>
          </a:xfrm>
          <a:prstGeom prst="rightBrac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 rot="16200000">
            <a:off x="7611899" y="5460787"/>
            <a:ext cx="1194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  <a:t>immediate</a:t>
            </a:r>
            <a:br>
              <a:rPr lang="pl-PL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</a:rPr>
              <a:t>reward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" name="Łącznik prosty ze strzałką 10"/>
          <p:cNvCxnSpPr/>
          <p:nvPr/>
        </p:nvCxnSpPr>
        <p:spPr>
          <a:xfrm rot="5400000">
            <a:off x="828378" y="3068166"/>
            <a:ext cx="432048" cy="1588"/>
          </a:xfrm>
          <a:prstGeom prst="straightConnector1">
            <a:avLst/>
          </a:prstGeom>
          <a:ln w="317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trzałka zakrzywiona w dół 19"/>
          <p:cNvSpPr/>
          <p:nvPr/>
        </p:nvSpPr>
        <p:spPr>
          <a:xfrm>
            <a:off x="953096" y="1340768"/>
            <a:ext cx="2466776" cy="648072"/>
          </a:xfrm>
          <a:prstGeom prst="curved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467544" y="2204864"/>
            <a:ext cx="115212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accent4"/>
                </a:solidFill>
              </a:rPr>
              <a:t>Concept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 err="1" smtClean="0">
                <a:solidFill>
                  <a:schemeClr val="accent4"/>
                </a:solidFill>
              </a:rPr>
              <a:t>node</a:t>
            </a:r>
            <a:endParaRPr lang="pl-PL" dirty="0">
              <a:solidFill>
                <a:schemeClr val="accent4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rot="5400000">
            <a:off x="1044402" y="1988046"/>
            <a:ext cx="432048" cy="1588"/>
          </a:xfrm>
          <a:prstGeom prst="straightConnector1">
            <a:avLst/>
          </a:prstGeom>
          <a:ln w="317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rot="5400000">
            <a:off x="610766" y="1988046"/>
            <a:ext cx="432048" cy="1588"/>
          </a:xfrm>
          <a:prstGeom prst="straightConnector1">
            <a:avLst/>
          </a:prstGeom>
          <a:ln w="317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/>
          <p:cNvSpPr txBox="1"/>
          <p:nvPr/>
        </p:nvSpPr>
        <p:spPr>
          <a:xfrm>
            <a:off x="1615714" y="1484784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C00000"/>
                </a:solidFill>
                <a:latin typeface="Arial Narrow" pitchFamily="34" charset="0"/>
              </a:rPr>
              <a:t>state </a:t>
            </a:r>
            <a:r>
              <a:rPr lang="pl-PL" dirty="0" err="1" smtClean="0">
                <a:solidFill>
                  <a:srgbClr val="C00000"/>
                </a:solidFill>
                <a:latin typeface="Arial Narrow" pitchFamily="34" charset="0"/>
              </a:rPr>
              <a:t>space</a:t>
            </a:r>
            <a:endParaRPr lang="en-US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8" name="Schemat blokowy: operacja sumowania 27"/>
          <p:cNvSpPr/>
          <p:nvPr/>
        </p:nvSpPr>
        <p:spPr>
          <a:xfrm>
            <a:off x="2051720" y="3356992"/>
            <a:ext cx="216024" cy="216024"/>
          </a:xfrm>
          <a:prstGeom prst="flowChartSummingJunction">
            <a:avLst/>
          </a:prstGeom>
          <a:solidFill>
            <a:schemeClr val="bg1"/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chemat blokowy: operacja sumowania 28"/>
          <p:cNvSpPr/>
          <p:nvPr/>
        </p:nvSpPr>
        <p:spPr>
          <a:xfrm>
            <a:off x="3635896" y="2636912"/>
            <a:ext cx="216024" cy="216024"/>
          </a:xfrm>
          <a:prstGeom prst="flowChartSummingJunction">
            <a:avLst/>
          </a:prstGeom>
          <a:solidFill>
            <a:schemeClr val="bg1"/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chemat blokowy: operacja sumowania 29"/>
          <p:cNvSpPr/>
          <p:nvPr/>
        </p:nvSpPr>
        <p:spPr>
          <a:xfrm>
            <a:off x="2987824" y="3717032"/>
            <a:ext cx="216024" cy="216024"/>
          </a:xfrm>
          <a:prstGeom prst="flowChartSummingJunction">
            <a:avLst/>
          </a:prstGeom>
          <a:solidFill>
            <a:schemeClr val="bg1"/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chemat blokowy: operacja sumowania 30"/>
          <p:cNvSpPr/>
          <p:nvPr/>
        </p:nvSpPr>
        <p:spPr>
          <a:xfrm>
            <a:off x="3707904" y="3284984"/>
            <a:ext cx="216024" cy="216024"/>
          </a:xfrm>
          <a:prstGeom prst="flowChartSummingJunction">
            <a:avLst/>
          </a:prstGeom>
          <a:solidFill>
            <a:schemeClr val="bg1"/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chemat blokowy: operacja sumowania 31"/>
          <p:cNvSpPr/>
          <p:nvPr/>
        </p:nvSpPr>
        <p:spPr>
          <a:xfrm>
            <a:off x="3059832" y="4653136"/>
            <a:ext cx="216024" cy="216024"/>
          </a:xfrm>
          <a:prstGeom prst="flowChartSummingJunction">
            <a:avLst/>
          </a:prstGeom>
          <a:solidFill>
            <a:schemeClr val="bg1"/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chemat blokowy: operacja sumowania 32"/>
          <p:cNvSpPr/>
          <p:nvPr/>
        </p:nvSpPr>
        <p:spPr>
          <a:xfrm>
            <a:off x="2771800" y="4581128"/>
            <a:ext cx="216024" cy="216024"/>
          </a:xfrm>
          <a:prstGeom prst="flowChartSummingJunction">
            <a:avLst/>
          </a:prstGeom>
          <a:solidFill>
            <a:schemeClr val="bg1"/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chemat blokowy: operacja sumowania 33"/>
          <p:cNvSpPr/>
          <p:nvPr/>
        </p:nvSpPr>
        <p:spPr>
          <a:xfrm>
            <a:off x="4716016" y="3356992"/>
            <a:ext cx="216024" cy="216024"/>
          </a:xfrm>
          <a:prstGeom prst="flowChartSummingJunction">
            <a:avLst/>
          </a:prstGeom>
          <a:solidFill>
            <a:schemeClr val="bg1"/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chemat blokowy: operacja sumowania 34"/>
          <p:cNvSpPr/>
          <p:nvPr/>
        </p:nvSpPr>
        <p:spPr>
          <a:xfrm>
            <a:off x="3635896" y="4149080"/>
            <a:ext cx="216024" cy="216024"/>
          </a:xfrm>
          <a:prstGeom prst="flowChartSummingJunction">
            <a:avLst/>
          </a:prstGeom>
          <a:solidFill>
            <a:schemeClr val="bg1"/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chemat blokowy: operacja sumowania 35"/>
          <p:cNvSpPr/>
          <p:nvPr/>
        </p:nvSpPr>
        <p:spPr>
          <a:xfrm>
            <a:off x="5220072" y="4293096"/>
            <a:ext cx="216024" cy="216024"/>
          </a:xfrm>
          <a:prstGeom prst="flowChartSummingJunction">
            <a:avLst/>
          </a:prstGeom>
          <a:solidFill>
            <a:schemeClr val="bg1"/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chemat blokowy: operacja sumowania 36"/>
          <p:cNvSpPr/>
          <p:nvPr/>
        </p:nvSpPr>
        <p:spPr>
          <a:xfrm>
            <a:off x="4644008" y="4077072"/>
            <a:ext cx="216024" cy="216024"/>
          </a:xfrm>
          <a:prstGeom prst="flowChartSummingJunction">
            <a:avLst/>
          </a:prstGeom>
          <a:solidFill>
            <a:schemeClr val="bg1"/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chemat blokowy: operacja sumowania 37"/>
          <p:cNvSpPr/>
          <p:nvPr/>
        </p:nvSpPr>
        <p:spPr>
          <a:xfrm>
            <a:off x="4067944" y="4581128"/>
            <a:ext cx="216024" cy="216024"/>
          </a:xfrm>
          <a:prstGeom prst="flowChartSummingJunction">
            <a:avLst/>
          </a:prstGeom>
          <a:solidFill>
            <a:schemeClr val="bg1"/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chemat blokowy: operacja sumowania 25"/>
          <p:cNvSpPr/>
          <p:nvPr/>
        </p:nvSpPr>
        <p:spPr>
          <a:xfrm>
            <a:off x="2555776" y="3933056"/>
            <a:ext cx="216024" cy="216024"/>
          </a:xfrm>
          <a:prstGeom prst="flowChartSummingJunction">
            <a:avLst/>
          </a:prstGeom>
          <a:solidFill>
            <a:schemeClr val="bg1"/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chemat blokowy: operacja sumowania 38"/>
          <p:cNvSpPr/>
          <p:nvPr/>
        </p:nvSpPr>
        <p:spPr>
          <a:xfrm>
            <a:off x="3347864" y="3717032"/>
            <a:ext cx="216024" cy="216024"/>
          </a:xfrm>
          <a:prstGeom prst="flowChartSummingJunction">
            <a:avLst/>
          </a:prstGeom>
          <a:solidFill>
            <a:schemeClr val="bg1"/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chemat blokowy: operacja sumowania 39"/>
          <p:cNvSpPr/>
          <p:nvPr/>
        </p:nvSpPr>
        <p:spPr>
          <a:xfrm>
            <a:off x="2987824" y="4365104"/>
            <a:ext cx="216024" cy="216024"/>
          </a:xfrm>
          <a:prstGeom prst="flowChartSummingJunction">
            <a:avLst/>
          </a:prstGeom>
          <a:solidFill>
            <a:schemeClr val="bg1"/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chemat blokowy: operacja sumowania 53"/>
          <p:cNvSpPr/>
          <p:nvPr/>
        </p:nvSpPr>
        <p:spPr>
          <a:xfrm>
            <a:off x="2483768" y="2348880"/>
            <a:ext cx="216024" cy="216024"/>
          </a:xfrm>
          <a:prstGeom prst="flowChartSummingJunction">
            <a:avLst/>
          </a:prstGeom>
          <a:solidFill>
            <a:schemeClr val="bg1"/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chemat blokowy: operacja sumowania 60"/>
          <p:cNvSpPr/>
          <p:nvPr/>
        </p:nvSpPr>
        <p:spPr>
          <a:xfrm>
            <a:off x="4860032" y="3645024"/>
            <a:ext cx="216024" cy="216024"/>
          </a:xfrm>
          <a:prstGeom prst="flowChartSummingJunction">
            <a:avLst/>
          </a:prstGeom>
          <a:solidFill>
            <a:schemeClr val="bg1"/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ole tekstowe 62"/>
          <p:cNvSpPr txBox="1"/>
          <p:nvPr/>
        </p:nvSpPr>
        <p:spPr>
          <a:xfrm>
            <a:off x="6075020" y="3923764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err="1" smtClean="0">
                <a:latin typeface="Bookman Old Style" pitchFamily="18" charset="0"/>
              </a:rPr>
              <a:t>r</a:t>
            </a:r>
            <a:r>
              <a:rPr lang="pl-PL" i="1" dirty="0" smtClean="0">
                <a:latin typeface="Bookman Old Style" pitchFamily="18" charset="0"/>
              </a:rPr>
              <a:t> = – p·log</a:t>
            </a:r>
            <a:r>
              <a:rPr lang="pl-PL" i="1" baseline="-25000" dirty="0" smtClean="0">
                <a:latin typeface="Bookman Old Style" pitchFamily="18" charset="0"/>
              </a:rPr>
              <a:t>2</a:t>
            </a:r>
            <a:r>
              <a:rPr lang="pl-PL" i="1" dirty="0" smtClean="0">
                <a:latin typeface="Bookman Old Style" pitchFamily="18" charset="0"/>
              </a:rPr>
              <a:t>(p)</a:t>
            </a:r>
            <a:endParaRPr lang="en-US" sz="3200" i="1" baseline="-25000" dirty="0">
              <a:latin typeface="Bookman Old Style" pitchFamily="18" charset="0"/>
            </a:endParaRPr>
          </a:p>
        </p:txBody>
      </p:sp>
      <p:cxnSp>
        <p:nvCxnSpPr>
          <p:cNvPr id="65" name="Łącznik prosty 64"/>
          <p:cNvCxnSpPr/>
          <p:nvPr/>
        </p:nvCxnSpPr>
        <p:spPr>
          <a:xfrm>
            <a:off x="6660232" y="3645024"/>
            <a:ext cx="9361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ole tekstowe 44"/>
          <p:cNvSpPr txBox="1"/>
          <p:nvPr/>
        </p:nvSpPr>
        <p:spPr>
          <a:xfrm>
            <a:off x="6516216" y="3286725"/>
            <a:ext cx="1181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 err="1" smtClean="0">
                <a:latin typeface="Bookman Old Style" pitchFamily="18" charset="0"/>
              </a:rPr>
              <a:t>N</a:t>
            </a:r>
            <a:r>
              <a:rPr lang="pl-PL" i="1" baseline="-25000" dirty="0" err="1" smtClean="0">
                <a:latin typeface="Bookman Old Style" pitchFamily="18" charset="0"/>
              </a:rPr>
              <a:t>pos</a:t>
            </a:r>
            <a:r>
              <a:rPr lang="pl-PL" i="1" baseline="-25000" dirty="0" smtClean="0">
                <a:latin typeface="Bookman Old Style" pitchFamily="18" charset="0"/>
              </a:rPr>
              <a:t> </a:t>
            </a:r>
            <a:r>
              <a:rPr lang="pl-PL" i="1" dirty="0" smtClean="0">
                <a:latin typeface="Bookman Old Style" pitchFamily="18" charset="0"/>
              </a:rPr>
              <a:t/>
            </a:r>
            <a:br>
              <a:rPr lang="pl-PL" i="1" dirty="0" smtClean="0">
                <a:latin typeface="Bookman Old Style" pitchFamily="18" charset="0"/>
              </a:rPr>
            </a:br>
            <a:r>
              <a:rPr lang="pl-PL" i="1" dirty="0" err="1" smtClean="0">
                <a:latin typeface="Bookman Old Style" pitchFamily="18" charset="0"/>
              </a:rPr>
              <a:t>N</a:t>
            </a:r>
            <a:r>
              <a:rPr lang="pl-PL" i="1" baseline="-25000" dirty="0" err="1" smtClean="0">
                <a:latin typeface="Bookman Old Style" pitchFamily="18" charset="0"/>
              </a:rPr>
              <a:t>pos</a:t>
            </a:r>
            <a:r>
              <a:rPr lang="pl-PL" i="1" dirty="0" err="1" smtClean="0">
                <a:latin typeface="Bookman Old Style" pitchFamily="18" charset="0"/>
              </a:rPr>
              <a:t>+N</a:t>
            </a:r>
            <a:r>
              <a:rPr lang="pl-PL" i="1" baseline="-25000" dirty="0" err="1" smtClean="0">
                <a:latin typeface="Bookman Old Style" pitchFamily="18" charset="0"/>
              </a:rPr>
              <a:t>neg</a:t>
            </a:r>
            <a:endParaRPr lang="en-US" i="1" dirty="0">
              <a:latin typeface="Bookman Old Style" pitchFamily="18" charset="0"/>
            </a:endParaRPr>
          </a:p>
        </p:txBody>
      </p:sp>
      <p:sp>
        <p:nvSpPr>
          <p:cNvPr id="46" name="pole tekstowe 45"/>
          <p:cNvSpPr txBox="1"/>
          <p:nvPr/>
        </p:nvSpPr>
        <p:spPr>
          <a:xfrm>
            <a:off x="6012160" y="3284984"/>
            <a:ext cx="1816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>
                <a:latin typeface="Bookman Old Style" pitchFamily="18" charset="0"/>
              </a:rPr>
              <a:t>p = </a:t>
            </a:r>
            <a:r>
              <a:rPr lang="pl-PL" sz="3200" i="1" dirty="0" smtClean="0">
                <a:latin typeface="Bookman Old Style" pitchFamily="18" charset="0"/>
              </a:rPr>
              <a:t>(        )</a:t>
            </a:r>
            <a:endParaRPr lang="en-US" sz="3200" i="1" baseline="-25000" dirty="0">
              <a:latin typeface="Bookman Old Style" pitchFamily="18" charset="0"/>
            </a:endParaRPr>
          </a:p>
        </p:txBody>
      </p:sp>
      <p:sp>
        <p:nvSpPr>
          <p:cNvPr id="42" name="pole tekstowe 41"/>
          <p:cNvSpPr txBox="1"/>
          <p:nvPr/>
        </p:nvSpPr>
        <p:spPr>
          <a:xfrm>
            <a:off x="6228184" y="1412776"/>
            <a:ext cx="1728192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JMP COND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EXIT</a:t>
            </a:r>
            <a:r>
              <a:rPr lang="pl-PL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400" b="1" dirty="0" smtClean="0">
                <a:solidFill>
                  <a:schemeClr val="tx2"/>
                </a:solidFill>
                <a:cs typeface="Courier New" pitchFamily="49" charset="0"/>
              </a:rPr>
              <a:t>(</a:t>
            </a:r>
            <a:r>
              <a:rPr lang="pl-PL" sz="1400" b="1" dirty="0" err="1" smtClean="0">
                <a:solidFill>
                  <a:schemeClr val="tx2"/>
                </a:solidFill>
                <a:cs typeface="Courier New" pitchFamily="49" charset="0"/>
              </a:rPr>
              <a:t>negative</a:t>
            </a:r>
            <a:r>
              <a:rPr lang="pl-PL" sz="1400" b="1" dirty="0" smtClean="0">
                <a:solidFill>
                  <a:schemeClr val="tx2"/>
                </a:solidFill>
                <a:cs typeface="Courier New" pitchFamily="49" charset="0"/>
              </a:rPr>
              <a:t>)</a:t>
            </a:r>
            <a:endParaRPr lang="en-US" sz="1400" b="1" dirty="0" smtClean="0">
              <a:solidFill>
                <a:schemeClr val="tx2"/>
              </a:solidFill>
              <a:cs typeface="Courier New" pitchFamily="49" charset="0"/>
            </a:endParaRPr>
          </a:p>
          <a:p>
            <a:endParaRPr lang="pl-PL" sz="1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RET</a:t>
            </a:r>
            <a:r>
              <a:rPr lang="pl-PL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pl-PL" sz="1400" b="1" dirty="0" smtClean="0">
                <a:solidFill>
                  <a:srgbClr val="FF0000"/>
                </a:solidFill>
                <a:cs typeface="Courier New" pitchFamily="49" charset="0"/>
              </a:rPr>
              <a:t>(</a:t>
            </a:r>
            <a:r>
              <a:rPr lang="pl-PL" sz="1400" b="1" dirty="0" err="1" smtClean="0">
                <a:solidFill>
                  <a:srgbClr val="FF0000"/>
                </a:solidFill>
                <a:cs typeface="Courier New" pitchFamily="49" charset="0"/>
              </a:rPr>
              <a:t>positive</a:t>
            </a:r>
            <a:r>
              <a:rPr lang="pl-PL" sz="1400" b="1" dirty="0" smtClean="0">
                <a:solidFill>
                  <a:srgbClr val="FF0000"/>
                </a:solidFill>
                <a:cs typeface="Courier New" pitchFamily="49" charset="0"/>
              </a:rPr>
              <a:t>)</a:t>
            </a:r>
            <a:endParaRPr lang="en-US" sz="1400" b="1" dirty="0">
              <a:solidFill>
                <a:srgbClr val="FF0000"/>
              </a:solidFill>
              <a:cs typeface="Courier New" pitchFamily="49" charset="0"/>
            </a:endParaRPr>
          </a:p>
        </p:txBody>
      </p:sp>
      <p:cxnSp>
        <p:nvCxnSpPr>
          <p:cNvPr id="70" name="Łącznik łamany 69"/>
          <p:cNvCxnSpPr/>
          <p:nvPr/>
        </p:nvCxnSpPr>
        <p:spPr>
          <a:xfrm rot="10800000" flipV="1">
            <a:off x="6300192" y="1772816"/>
            <a:ext cx="936104" cy="432048"/>
          </a:xfrm>
          <a:prstGeom prst="bentConnector3">
            <a:avLst>
              <a:gd name="adj1" fmla="val -61357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lus 43"/>
          <p:cNvSpPr/>
          <p:nvPr/>
        </p:nvSpPr>
        <p:spPr>
          <a:xfrm>
            <a:off x="4067944" y="1628800"/>
            <a:ext cx="648000" cy="648072"/>
          </a:xfrm>
          <a:prstGeom prst="mathPl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inus 47"/>
          <p:cNvSpPr/>
          <p:nvPr/>
        </p:nvSpPr>
        <p:spPr>
          <a:xfrm>
            <a:off x="4644008" y="2348880"/>
            <a:ext cx="648000" cy="6480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41" grpId="0"/>
      <p:bldP spid="6" grpId="0" animBg="1"/>
      <p:bldP spid="5" grpId="0" animBg="1"/>
      <p:bldP spid="3" grpId="0" animBg="1"/>
      <p:bldP spid="4" grpId="0" animBg="1"/>
      <p:bldP spid="7" grpId="0" animBg="1"/>
      <p:bldP spid="8" grpId="0"/>
      <p:bldP spid="20" grpId="0" animBg="1"/>
      <p:bldP spid="9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6" grpId="0" animBg="1"/>
      <p:bldP spid="39" grpId="0" animBg="1"/>
      <p:bldP spid="40" grpId="0" animBg="1"/>
      <p:bldP spid="54" grpId="0" animBg="1"/>
      <p:bldP spid="61" grpId="0" animBg="1"/>
      <p:bldP spid="63" grpId="0"/>
      <p:bldP spid="45" grpId="0"/>
      <p:bldP spid="46" grpId="0"/>
      <p:bldP spid="42" grpId="0" animBg="1"/>
      <p:bldP spid="44" grpId="0" animBg="1"/>
      <p:bldP spid="4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7062" y="404664"/>
            <a:ext cx="5322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err="1" smtClean="0">
                <a:solidFill>
                  <a:schemeClr val="tx2"/>
                </a:solidFill>
              </a:rPr>
              <a:t>Comparison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with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other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approaches</a:t>
            </a:r>
            <a:endParaRPr lang="pl-PL" sz="2800" dirty="0" smtClean="0">
              <a:solidFill>
                <a:schemeClr val="tx2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83568" y="1124744"/>
            <a:ext cx="496943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dirty="0" err="1" smtClean="0"/>
              <a:t>Levin</a:t>
            </a:r>
            <a:r>
              <a:rPr lang="pl-PL" dirty="0" smtClean="0"/>
              <a:t> </a:t>
            </a:r>
            <a:r>
              <a:rPr lang="pl-PL" dirty="0" err="1" smtClean="0"/>
              <a:t>Search</a:t>
            </a:r>
            <a:r>
              <a:rPr lang="pl-PL" dirty="0" smtClean="0"/>
              <a:t> and </a:t>
            </a:r>
            <a:r>
              <a:rPr lang="pl-PL" dirty="0" err="1" smtClean="0"/>
              <a:t>similar</a:t>
            </a:r>
            <a:r>
              <a:rPr lang="pl-PL" dirty="0" smtClean="0"/>
              <a:t> </a:t>
            </a:r>
            <a:r>
              <a:rPr lang="pl-PL" dirty="0" err="1" smtClean="0"/>
              <a:t>attempts</a:t>
            </a:r>
            <a:r>
              <a:rPr lang="pl-PL" dirty="0" smtClean="0"/>
              <a:t> (</a:t>
            </a:r>
            <a:r>
              <a:rPr lang="pl-PL" dirty="0" err="1" smtClean="0"/>
              <a:t>naïve</a:t>
            </a:r>
            <a:r>
              <a:rPr lang="pl-PL" dirty="0" smtClean="0"/>
              <a:t> </a:t>
            </a:r>
            <a:r>
              <a:rPr lang="pl-PL" dirty="0" err="1" smtClean="0"/>
              <a:t>approach</a:t>
            </a:r>
            <a:r>
              <a:rPr lang="pl-PL" dirty="0" smtClean="0"/>
              <a:t>)</a:t>
            </a:r>
            <a:endParaRPr lang="en-US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83568" y="1484784"/>
            <a:ext cx="6773008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600" dirty="0" smtClean="0"/>
              <a:t> </a:t>
            </a:r>
            <a:r>
              <a:rPr lang="pl-PL" sz="1600" dirty="0" err="1" smtClean="0">
                <a:latin typeface="Arial Narrow" pitchFamily="34" charset="0"/>
              </a:rPr>
              <a:t>intractable</a:t>
            </a:r>
            <a:r>
              <a:rPr lang="pl-PL" sz="1600" dirty="0" smtClean="0">
                <a:latin typeface="Arial Narrow" pitchFamily="34" charset="0"/>
              </a:rPr>
              <a:t>, limited </a:t>
            </a:r>
            <a:r>
              <a:rPr lang="pl-PL" sz="1600" dirty="0" err="1" smtClean="0">
                <a:latin typeface="Arial Narrow" pitchFamily="34" charset="0"/>
              </a:rPr>
              <a:t>distinction</a:t>
            </a:r>
            <a:r>
              <a:rPr lang="pl-PL" sz="1600" dirty="0" smtClean="0">
                <a:latin typeface="Arial Narrow" pitchFamily="34" charset="0"/>
              </a:rPr>
              <a:t> </a:t>
            </a:r>
            <a:r>
              <a:rPr lang="pl-PL" sz="1600" dirty="0" err="1" smtClean="0">
                <a:latin typeface="Arial Narrow" pitchFamily="34" charset="0"/>
              </a:rPr>
              <a:t>between</a:t>
            </a:r>
            <a:r>
              <a:rPr lang="pl-PL" sz="1600" dirty="0" smtClean="0">
                <a:latin typeface="Arial Narrow" pitchFamily="34" charset="0"/>
              </a:rPr>
              <a:t> data and program, no </a:t>
            </a:r>
            <a:r>
              <a:rPr lang="pl-PL" sz="1600" dirty="0" err="1" smtClean="0">
                <a:latin typeface="Arial Narrow" pitchFamily="34" charset="0"/>
              </a:rPr>
              <a:t>continuous</a:t>
            </a:r>
            <a:r>
              <a:rPr lang="pl-PL" sz="1600" dirty="0" smtClean="0">
                <a:latin typeface="Arial Narrow" pitchFamily="34" charset="0"/>
              </a:rPr>
              <a:t> </a:t>
            </a:r>
            <a:r>
              <a:rPr lang="pl-PL" sz="1600" dirty="0" err="1" smtClean="0">
                <a:latin typeface="Arial Narrow" pitchFamily="34" charset="0"/>
              </a:rPr>
              <a:t>operation</a:t>
            </a:r>
            <a:r>
              <a:rPr lang="pl-PL" sz="1600" dirty="0" smtClean="0">
                <a:latin typeface="Arial Narrow" pitchFamily="34" charset="0"/>
              </a:rPr>
              <a:t>, etc.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83568" y="1844824"/>
            <a:ext cx="7292894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600" dirty="0" smtClean="0"/>
              <a:t> </a:t>
            </a:r>
            <a:r>
              <a:rPr lang="pl-PL" sz="1600" dirty="0" smtClean="0">
                <a:latin typeface="Arial Narrow" pitchFamily="34" charset="0"/>
              </a:rPr>
              <a:t>OOPS (</a:t>
            </a:r>
            <a:r>
              <a:rPr lang="pl-PL" sz="1600" dirty="0" err="1" smtClean="0">
                <a:latin typeface="Arial Narrow" pitchFamily="34" charset="0"/>
              </a:rPr>
              <a:t>Schmidhuber</a:t>
            </a:r>
            <a:r>
              <a:rPr lang="pl-PL" sz="1600" dirty="0" smtClean="0">
                <a:latin typeface="Arial Narrow" pitchFamily="34" charset="0"/>
              </a:rPr>
              <a:t>) </a:t>
            </a:r>
            <a:r>
              <a:rPr lang="pl-PL" sz="1600" dirty="0" err="1" smtClean="0">
                <a:latin typeface="Arial Narrow" pitchFamily="34" charset="0"/>
              </a:rPr>
              <a:t>incremental</a:t>
            </a:r>
            <a:r>
              <a:rPr lang="pl-PL" sz="1600" dirty="0" smtClean="0">
                <a:latin typeface="Arial Narrow" pitchFamily="34" charset="0"/>
              </a:rPr>
              <a:t> learning: </a:t>
            </a:r>
            <a:r>
              <a:rPr lang="pl-PL" sz="1600" dirty="0" err="1" smtClean="0">
                <a:latin typeface="Arial Narrow" pitchFamily="34" charset="0"/>
              </a:rPr>
              <a:t>requires</a:t>
            </a:r>
            <a:r>
              <a:rPr lang="pl-PL" sz="1600" dirty="0" smtClean="0">
                <a:latin typeface="Arial Narrow" pitchFamily="34" charset="0"/>
              </a:rPr>
              <a:t> list of </a:t>
            </a:r>
            <a:r>
              <a:rPr lang="pl-PL" sz="1600" dirty="0" err="1" smtClean="0">
                <a:latin typeface="Arial Narrow" pitchFamily="34" charset="0"/>
              </a:rPr>
              <a:t>problems</a:t>
            </a:r>
            <a:r>
              <a:rPr lang="pl-PL" sz="1600" dirty="0" smtClean="0">
                <a:latin typeface="Arial Narrow" pitchFamily="34" charset="0"/>
              </a:rPr>
              <a:t>. AGINAO </a:t>
            </a:r>
            <a:r>
              <a:rPr lang="pl-PL" sz="1600" dirty="0" err="1" smtClean="0">
                <a:latin typeface="Arial Narrow" pitchFamily="34" charset="0"/>
              </a:rPr>
              <a:t>approaches</a:t>
            </a:r>
            <a:r>
              <a:rPr lang="pl-PL" sz="1600" dirty="0" smtClean="0">
                <a:latin typeface="Arial Narrow" pitchFamily="34" charset="0"/>
              </a:rPr>
              <a:t/>
            </a:r>
            <a:br>
              <a:rPr lang="pl-PL" sz="1600" dirty="0" smtClean="0">
                <a:latin typeface="Arial Narrow" pitchFamily="34" charset="0"/>
              </a:rPr>
            </a:br>
            <a:r>
              <a:rPr lang="pl-PL" sz="1600" dirty="0" smtClean="0">
                <a:latin typeface="Arial Narrow" pitchFamily="34" charset="0"/>
              </a:rPr>
              <a:t>   </a:t>
            </a:r>
            <a:r>
              <a:rPr lang="pl-PL" sz="1600" dirty="0" err="1" smtClean="0">
                <a:latin typeface="Arial Narrow" pitchFamily="34" charset="0"/>
              </a:rPr>
              <a:t>problems</a:t>
            </a:r>
            <a:r>
              <a:rPr lang="pl-PL" sz="1600" dirty="0" smtClean="0">
                <a:latin typeface="Arial Narrow" pitchFamily="34" charset="0"/>
              </a:rPr>
              <a:t> </a:t>
            </a:r>
            <a:r>
              <a:rPr lang="pl-PL" sz="1600" dirty="0" err="1" smtClean="0">
                <a:latin typeface="Arial Narrow" pitchFamily="34" charset="0"/>
              </a:rPr>
              <a:t>in</a:t>
            </a:r>
            <a:r>
              <a:rPr lang="pl-PL" sz="1600" dirty="0" smtClean="0">
                <a:latin typeface="Arial Narrow" pitchFamily="34" charset="0"/>
              </a:rPr>
              <a:t> natural order of </a:t>
            </a:r>
            <a:r>
              <a:rPr lang="pl-PL" sz="1600" dirty="0" err="1" smtClean="0">
                <a:latin typeface="Arial Narrow" pitchFamily="34" charset="0"/>
              </a:rPr>
              <a:t>their</a:t>
            </a:r>
            <a:r>
              <a:rPr lang="pl-PL" sz="1600" dirty="0" smtClean="0">
                <a:latin typeface="Arial Narrow" pitchFamily="34" charset="0"/>
              </a:rPr>
              <a:t> </a:t>
            </a:r>
            <a:r>
              <a:rPr lang="pl-PL" sz="1600" dirty="0" err="1" smtClean="0">
                <a:latin typeface="Arial Narrow" pitchFamily="34" charset="0"/>
              </a:rPr>
              <a:t>complexity</a:t>
            </a:r>
            <a:r>
              <a:rPr lang="pl-PL" sz="1600" dirty="0" smtClean="0">
                <a:latin typeface="Arial Narrow" pitchFamily="34" charset="0"/>
              </a:rPr>
              <a:t>. </a:t>
            </a:r>
            <a:r>
              <a:rPr lang="pl-PL" sz="1600" dirty="0" err="1" smtClean="0">
                <a:latin typeface="Arial Narrow" pitchFamily="34" charset="0"/>
              </a:rPr>
              <a:t>PUnS</a:t>
            </a:r>
            <a:r>
              <a:rPr lang="pl-PL" sz="1600" dirty="0" smtClean="0">
                <a:latin typeface="Arial Narrow" pitchFamily="34" charset="0"/>
              </a:rPr>
              <a:t> (</a:t>
            </a:r>
            <a:r>
              <a:rPr lang="pl-PL" sz="1600" dirty="0" err="1" smtClean="0">
                <a:latin typeface="Arial Narrow" pitchFamily="34" charset="0"/>
              </a:rPr>
              <a:t>Schaul,Sch</a:t>
            </a:r>
            <a:r>
              <a:rPr lang="pl-PL" sz="1600" dirty="0" smtClean="0">
                <a:latin typeface="Arial Narrow" pitchFamily="34" charset="0"/>
              </a:rPr>
              <a:t>.), </a:t>
            </a:r>
            <a:r>
              <a:rPr lang="pl-PL" sz="1600" dirty="0" err="1" smtClean="0">
                <a:latin typeface="Arial Narrow" pitchFamily="34" charset="0"/>
              </a:rPr>
              <a:t>Frontier</a:t>
            </a:r>
            <a:r>
              <a:rPr lang="pl-PL" sz="1600" dirty="0" smtClean="0">
                <a:latin typeface="Arial Narrow" pitchFamily="34" charset="0"/>
              </a:rPr>
              <a:t> </a:t>
            </a:r>
            <a:r>
              <a:rPr lang="pl-PL" sz="1600" dirty="0" err="1" smtClean="0">
                <a:latin typeface="Arial Narrow" pitchFamily="34" charset="0"/>
              </a:rPr>
              <a:t>Search</a:t>
            </a:r>
            <a:r>
              <a:rPr lang="pl-PL" sz="1600" dirty="0" smtClean="0">
                <a:latin typeface="Arial Narrow" pitchFamily="34" charset="0"/>
              </a:rPr>
              <a:t> (</a:t>
            </a:r>
            <a:r>
              <a:rPr lang="pl-PL" sz="1600" dirty="0" err="1" smtClean="0">
                <a:latin typeface="Arial Narrow" pitchFamily="34" charset="0"/>
              </a:rPr>
              <a:t>Sun,Sch</a:t>
            </a:r>
            <a:r>
              <a:rPr lang="pl-PL" sz="1600" dirty="0" smtClean="0">
                <a:latin typeface="Arial Narrow" pitchFamily="34" charset="0"/>
              </a:rPr>
              <a:t>.),</a:t>
            </a:r>
            <a:br>
              <a:rPr lang="pl-PL" sz="1600" dirty="0" smtClean="0">
                <a:latin typeface="Arial Narrow" pitchFamily="34" charset="0"/>
              </a:rPr>
            </a:br>
            <a:r>
              <a:rPr lang="pl-PL" sz="1600" dirty="0" smtClean="0">
                <a:latin typeface="Arial Narrow" pitchFamily="34" charset="0"/>
              </a:rPr>
              <a:t>   </a:t>
            </a:r>
            <a:r>
              <a:rPr lang="pl-PL" sz="1600" dirty="0" err="1" smtClean="0">
                <a:latin typeface="Arial Narrow" pitchFamily="34" charset="0"/>
              </a:rPr>
              <a:t>Self-improving</a:t>
            </a:r>
            <a:r>
              <a:rPr lang="pl-PL" sz="1600" dirty="0" smtClean="0">
                <a:latin typeface="Arial Narrow" pitchFamily="34" charset="0"/>
              </a:rPr>
              <a:t> program </a:t>
            </a:r>
            <a:r>
              <a:rPr lang="pl-PL" sz="1600" dirty="0" err="1" smtClean="0">
                <a:latin typeface="Arial Narrow" pitchFamily="34" charset="0"/>
              </a:rPr>
              <a:t>search</a:t>
            </a:r>
            <a:r>
              <a:rPr lang="pl-PL" sz="1600" dirty="0" smtClean="0">
                <a:latin typeface="Arial Narrow" pitchFamily="34" charset="0"/>
              </a:rPr>
              <a:t> (Kaiser).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83568" y="2708920"/>
            <a:ext cx="6276462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Arial Narrow" pitchFamily="34" charset="0"/>
              </a:rPr>
              <a:t> </a:t>
            </a:r>
            <a:r>
              <a:rPr lang="pl-PL" sz="1600" dirty="0" err="1" smtClean="0">
                <a:latin typeface="Arial Narrow" pitchFamily="34" charset="0"/>
              </a:rPr>
              <a:t>Gödel</a:t>
            </a:r>
            <a:r>
              <a:rPr lang="pl-PL" sz="1600" dirty="0" smtClean="0">
                <a:latin typeface="Arial Narrow" pitchFamily="34" charset="0"/>
              </a:rPr>
              <a:t> </a:t>
            </a:r>
            <a:r>
              <a:rPr lang="pl-PL" sz="1600" dirty="0" err="1" smtClean="0">
                <a:latin typeface="Arial Narrow" pitchFamily="34" charset="0"/>
              </a:rPr>
              <a:t>machine</a:t>
            </a:r>
            <a:r>
              <a:rPr lang="pl-PL" sz="1600" dirty="0" smtClean="0">
                <a:latin typeface="Arial Narrow" pitchFamily="34" charset="0"/>
              </a:rPr>
              <a:t> (</a:t>
            </a:r>
            <a:r>
              <a:rPr lang="pl-PL" sz="1600" dirty="0" err="1" smtClean="0">
                <a:latin typeface="Arial Narrow" pitchFamily="34" charset="0"/>
              </a:rPr>
              <a:t>Schmidhuber</a:t>
            </a:r>
            <a:r>
              <a:rPr lang="pl-PL" sz="1600" dirty="0" smtClean="0">
                <a:latin typeface="Arial Narrow" pitchFamily="34" charset="0"/>
              </a:rPr>
              <a:t>) </a:t>
            </a:r>
            <a:r>
              <a:rPr lang="pl-PL" sz="1600" dirty="0" err="1" smtClean="0">
                <a:latin typeface="Arial Narrow" pitchFamily="34" charset="0"/>
              </a:rPr>
              <a:t>the</a:t>
            </a:r>
            <a:r>
              <a:rPr lang="pl-PL" sz="1600" dirty="0" smtClean="0">
                <a:latin typeface="Arial Narrow" pitchFamily="34" charset="0"/>
              </a:rPr>
              <a:t> </a:t>
            </a:r>
            <a:r>
              <a:rPr lang="pl-PL" sz="1600" dirty="0" err="1" smtClean="0">
                <a:latin typeface="Arial Narrow" pitchFamily="34" charset="0"/>
              </a:rPr>
              <a:t>other</a:t>
            </a:r>
            <a:r>
              <a:rPr lang="pl-PL" sz="1600" dirty="0" smtClean="0">
                <a:latin typeface="Arial Narrow" pitchFamily="34" charset="0"/>
              </a:rPr>
              <a:t> </a:t>
            </a:r>
            <a:r>
              <a:rPr lang="pl-PL" sz="1600" dirty="0" err="1" smtClean="0">
                <a:latin typeface="Arial Narrow" pitchFamily="34" charset="0"/>
              </a:rPr>
              <a:t>extreme</a:t>
            </a:r>
            <a:r>
              <a:rPr lang="pl-PL" sz="1600" dirty="0" smtClean="0">
                <a:latin typeface="Arial Narrow" pitchFamily="34" charset="0"/>
              </a:rPr>
              <a:t>. </a:t>
            </a:r>
            <a:r>
              <a:rPr lang="pl-PL" sz="1600" dirty="0" err="1" smtClean="0">
                <a:latin typeface="Arial Narrow" pitchFamily="34" charset="0"/>
              </a:rPr>
              <a:t>Is</a:t>
            </a:r>
            <a:r>
              <a:rPr lang="pl-PL" sz="1600" dirty="0" smtClean="0">
                <a:latin typeface="Arial Narrow" pitchFamily="34" charset="0"/>
              </a:rPr>
              <a:t> AGINAO an </a:t>
            </a:r>
            <a:r>
              <a:rPr lang="pl-PL" sz="1600" dirty="0" err="1" smtClean="0">
                <a:latin typeface="Arial Narrow" pitchFamily="34" charset="0"/>
              </a:rPr>
              <a:t>approximation</a:t>
            </a:r>
            <a:r>
              <a:rPr lang="pl-PL" sz="1600" dirty="0" smtClean="0">
                <a:latin typeface="Arial Narrow" pitchFamily="34" charset="0"/>
              </a:rPr>
              <a:t>?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83568" y="3059668"/>
            <a:ext cx="349486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dirty="0" err="1" smtClean="0"/>
              <a:t>Evolutionary</a:t>
            </a:r>
            <a:r>
              <a:rPr lang="pl-PL" dirty="0" smtClean="0"/>
              <a:t>/</a:t>
            </a:r>
            <a:r>
              <a:rPr lang="pl-PL" dirty="0" err="1" smtClean="0"/>
              <a:t>Genetic</a:t>
            </a:r>
            <a:r>
              <a:rPr lang="pl-PL" dirty="0" smtClean="0"/>
              <a:t> </a:t>
            </a:r>
            <a:r>
              <a:rPr lang="pl-PL" dirty="0" err="1" smtClean="0"/>
              <a:t>programming</a:t>
            </a:r>
            <a:endParaRPr lang="en-US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83568" y="3420289"/>
            <a:ext cx="7735194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Arial Narrow" pitchFamily="34" charset="0"/>
              </a:rPr>
              <a:t> AGINAO </a:t>
            </a:r>
            <a:r>
              <a:rPr lang="pl-PL" sz="1600" dirty="0" err="1" smtClean="0">
                <a:latin typeface="Arial Narrow" pitchFamily="34" charset="0"/>
              </a:rPr>
              <a:t>does</a:t>
            </a:r>
            <a:r>
              <a:rPr lang="pl-PL" sz="1600" dirty="0" smtClean="0">
                <a:latin typeface="Arial Narrow" pitchFamily="34" charset="0"/>
              </a:rPr>
              <a:t> not </a:t>
            </a:r>
            <a:r>
              <a:rPr lang="pl-PL" sz="1600" dirty="0" err="1" smtClean="0">
                <a:latin typeface="Arial Narrow" pitchFamily="34" charset="0"/>
              </a:rPr>
              <a:t>match</a:t>
            </a:r>
            <a:r>
              <a:rPr lang="pl-PL" sz="1600" dirty="0" smtClean="0">
                <a:latin typeface="Arial Narrow" pitchFamily="34" charset="0"/>
              </a:rPr>
              <a:t> </a:t>
            </a:r>
            <a:r>
              <a:rPr lang="pl-PL" sz="1600" dirty="0" err="1" smtClean="0">
                <a:latin typeface="Arial Narrow" pitchFamily="34" charset="0"/>
              </a:rPr>
              <a:t>definition</a:t>
            </a:r>
            <a:r>
              <a:rPr lang="pl-PL" sz="1600" dirty="0" smtClean="0">
                <a:latin typeface="Arial Narrow" pitchFamily="34" charset="0"/>
              </a:rPr>
              <a:t>: no fitness </a:t>
            </a:r>
            <a:r>
              <a:rPr lang="pl-PL" sz="1600" dirty="0" err="1" smtClean="0">
                <a:latin typeface="Arial Narrow" pitchFamily="34" charset="0"/>
              </a:rPr>
              <a:t>function</a:t>
            </a:r>
            <a:r>
              <a:rPr lang="pl-PL" sz="1600" dirty="0" smtClean="0">
                <a:latin typeface="Arial Narrow" pitchFamily="34" charset="0"/>
              </a:rPr>
              <a:t>, no </a:t>
            </a:r>
            <a:r>
              <a:rPr lang="pl-PL" sz="1600" dirty="0" err="1" smtClean="0">
                <a:latin typeface="Arial Narrow" pitchFamily="34" charset="0"/>
              </a:rPr>
              <a:t>population</a:t>
            </a:r>
            <a:r>
              <a:rPr lang="pl-PL" sz="1600" dirty="0" smtClean="0">
                <a:latin typeface="Arial Narrow" pitchFamily="34" charset="0"/>
              </a:rPr>
              <a:t>, no </a:t>
            </a:r>
            <a:r>
              <a:rPr lang="pl-PL" sz="1600" dirty="0" err="1" smtClean="0">
                <a:latin typeface="Arial Narrow" pitchFamily="34" charset="0"/>
              </a:rPr>
              <a:t>generations</a:t>
            </a:r>
            <a:r>
              <a:rPr lang="pl-PL" sz="1600" dirty="0" smtClean="0">
                <a:latin typeface="Arial Narrow" pitchFamily="34" charset="0"/>
              </a:rPr>
              <a:t>/</a:t>
            </a:r>
            <a:r>
              <a:rPr lang="pl-PL" sz="1600" dirty="0" err="1" smtClean="0">
                <a:latin typeface="Arial Narrow" pitchFamily="34" charset="0"/>
              </a:rPr>
              <a:t>mutations</a:t>
            </a:r>
            <a:r>
              <a:rPr lang="pl-PL" sz="1600" dirty="0" smtClean="0">
                <a:latin typeface="Arial Narrow" pitchFamily="34" charset="0"/>
              </a:rPr>
              <a:t>, etc.</a:t>
            </a:r>
            <a:br>
              <a:rPr lang="pl-PL" sz="1600" dirty="0" smtClean="0">
                <a:latin typeface="Arial Narrow" pitchFamily="34" charset="0"/>
              </a:rPr>
            </a:br>
            <a:r>
              <a:rPr lang="pl-PL" sz="1600" dirty="0" smtClean="0">
                <a:latin typeface="Arial Narrow" pitchFamily="34" charset="0"/>
              </a:rPr>
              <a:t>   </a:t>
            </a:r>
            <a:r>
              <a:rPr lang="pl-PL" sz="1600" dirty="0" err="1" smtClean="0">
                <a:latin typeface="Arial Narrow" pitchFamily="34" charset="0"/>
              </a:rPr>
              <a:t>Extensions</a:t>
            </a:r>
            <a:r>
              <a:rPr lang="pl-PL" sz="1600" dirty="0" smtClean="0">
                <a:latin typeface="Arial Narrow" pitchFamily="34" charset="0"/>
              </a:rPr>
              <a:t>: ADF, </a:t>
            </a:r>
            <a:r>
              <a:rPr lang="pl-PL" sz="1600" dirty="0" err="1" smtClean="0">
                <a:latin typeface="Arial Narrow" pitchFamily="34" charset="0"/>
              </a:rPr>
              <a:t>reusable</a:t>
            </a:r>
            <a:r>
              <a:rPr lang="pl-PL" sz="1600" dirty="0" smtClean="0">
                <a:latin typeface="Arial Narrow" pitchFamily="34" charset="0"/>
              </a:rPr>
              <a:t> </a:t>
            </a:r>
            <a:r>
              <a:rPr lang="pl-PL" sz="1600" dirty="0" err="1" smtClean="0">
                <a:latin typeface="Arial Narrow" pitchFamily="34" charset="0"/>
              </a:rPr>
              <a:t>programs</a:t>
            </a:r>
            <a:r>
              <a:rPr lang="pl-PL" sz="1600" dirty="0" smtClean="0">
                <a:latin typeface="Arial Narrow" pitchFamily="34" charset="0"/>
              </a:rPr>
              <a:t> (Koza). 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83568" y="4005064"/>
            <a:ext cx="6336991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Arial Narrow" pitchFamily="34" charset="0"/>
              </a:rPr>
              <a:t> </a:t>
            </a:r>
            <a:r>
              <a:rPr lang="pl-PL" sz="1600" dirty="0" err="1" smtClean="0">
                <a:latin typeface="Arial Narrow" pitchFamily="34" charset="0"/>
              </a:rPr>
              <a:t>Evolutionary</a:t>
            </a:r>
            <a:r>
              <a:rPr lang="pl-PL" sz="1600" dirty="0" smtClean="0">
                <a:latin typeface="Arial Narrow" pitchFamily="34" charset="0"/>
              </a:rPr>
              <a:t> </a:t>
            </a:r>
            <a:r>
              <a:rPr lang="pl-PL" sz="1600" dirty="0" err="1" smtClean="0">
                <a:latin typeface="Arial Narrow" pitchFamily="34" charset="0"/>
              </a:rPr>
              <a:t>methods</a:t>
            </a:r>
            <a:r>
              <a:rPr lang="pl-PL" sz="1600" dirty="0" smtClean="0">
                <a:latin typeface="Arial Narrow" pitchFamily="34" charset="0"/>
              </a:rPr>
              <a:t> not </a:t>
            </a:r>
            <a:r>
              <a:rPr lang="pl-PL" sz="1600" dirty="0" err="1" smtClean="0">
                <a:latin typeface="Arial Narrow" pitchFamily="34" charset="0"/>
              </a:rPr>
              <a:t>applicable</a:t>
            </a:r>
            <a:r>
              <a:rPr lang="pl-PL" sz="1600" dirty="0" smtClean="0">
                <a:latin typeface="Arial Narrow" pitchFamily="34" charset="0"/>
              </a:rPr>
              <a:t> for </a:t>
            </a:r>
            <a:r>
              <a:rPr lang="pl-PL" sz="1600" dirty="0" err="1" smtClean="0">
                <a:latin typeface="Arial Narrow" pitchFamily="34" charset="0"/>
              </a:rPr>
              <a:t>interaction</a:t>
            </a:r>
            <a:r>
              <a:rPr lang="pl-PL" sz="1600" dirty="0" smtClean="0">
                <a:latin typeface="Arial Narrow" pitchFamily="34" charset="0"/>
              </a:rPr>
              <a:t> </a:t>
            </a:r>
            <a:r>
              <a:rPr lang="pl-PL" sz="1600" dirty="0" err="1" smtClean="0">
                <a:latin typeface="Arial Narrow" pitchFamily="34" charset="0"/>
              </a:rPr>
              <a:t>with</a:t>
            </a:r>
            <a:r>
              <a:rPr lang="pl-PL" sz="1600" dirty="0" smtClean="0">
                <a:latin typeface="Arial Narrow" pitchFamily="34" charset="0"/>
              </a:rPr>
              <a:t> </a:t>
            </a:r>
            <a:r>
              <a:rPr lang="pl-PL" sz="1600" dirty="0" err="1" smtClean="0">
                <a:latin typeface="Arial Narrow" pitchFamily="34" charset="0"/>
              </a:rPr>
              <a:t>the</a:t>
            </a:r>
            <a:r>
              <a:rPr lang="pl-PL" sz="1600" dirty="0" smtClean="0">
                <a:latin typeface="Arial Narrow" pitchFamily="34" charset="0"/>
              </a:rPr>
              <a:t> environment (Sutton).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83568" y="4365104"/>
            <a:ext cx="659456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dirty="0" err="1" smtClean="0"/>
              <a:t>Self-programming</a:t>
            </a:r>
            <a:r>
              <a:rPr lang="pl-PL" dirty="0" smtClean="0"/>
              <a:t> for </a:t>
            </a:r>
            <a:r>
              <a:rPr lang="pl-PL" dirty="0" err="1" smtClean="0"/>
              <a:t>the</a:t>
            </a:r>
            <a:r>
              <a:rPr lang="pl-PL" dirty="0" smtClean="0"/>
              <a:t> AGI – </a:t>
            </a:r>
            <a:r>
              <a:rPr lang="pl-PL" dirty="0" err="1" smtClean="0"/>
              <a:t>disctinction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 </a:t>
            </a:r>
            <a:r>
              <a:rPr lang="pl-PL" dirty="0" err="1" smtClean="0"/>
              <a:t>adaptivity</a:t>
            </a:r>
            <a:r>
              <a:rPr lang="pl-PL" dirty="0" smtClean="0"/>
              <a:t>/learning</a:t>
            </a:r>
            <a:endParaRPr lang="en-US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683568" y="4725144"/>
            <a:ext cx="6225422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Arial Narrow" pitchFamily="34" charset="0"/>
              </a:rPr>
              <a:t> </a:t>
            </a:r>
            <a:r>
              <a:rPr lang="pl-PL" sz="1600" dirty="0" err="1" smtClean="0">
                <a:latin typeface="Arial Narrow" pitchFamily="34" charset="0"/>
              </a:rPr>
              <a:t>must</a:t>
            </a:r>
            <a:r>
              <a:rPr lang="pl-PL" sz="1600" dirty="0" smtClean="0">
                <a:latin typeface="Arial Narrow" pitchFamily="34" charset="0"/>
              </a:rPr>
              <a:t> </a:t>
            </a:r>
            <a:r>
              <a:rPr lang="pl-PL" sz="1600" dirty="0" err="1" smtClean="0">
                <a:latin typeface="Arial Narrow" pitchFamily="34" charset="0"/>
              </a:rPr>
              <a:t>have</a:t>
            </a:r>
            <a:r>
              <a:rPr lang="pl-PL" sz="1600" dirty="0" smtClean="0">
                <a:latin typeface="Arial Narrow" pitchFamily="34" charset="0"/>
              </a:rPr>
              <a:t> a </a:t>
            </a:r>
            <a:r>
              <a:rPr lang="pl-PL" sz="1600" dirty="0" err="1" smtClean="0">
                <a:latin typeface="Arial Narrow" pitchFamily="34" charset="0"/>
              </a:rPr>
              <a:t>Turing-like</a:t>
            </a:r>
            <a:r>
              <a:rPr lang="pl-PL" sz="1600" dirty="0" smtClean="0">
                <a:latin typeface="Arial Narrow" pitchFamily="34" charset="0"/>
              </a:rPr>
              <a:t> </a:t>
            </a:r>
            <a:r>
              <a:rPr lang="pl-PL" sz="1600" dirty="0" err="1" smtClean="0">
                <a:latin typeface="Arial Narrow" pitchFamily="34" charset="0"/>
              </a:rPr>
              <a:t>machine</a:t>
            </a:r>
            <a:r>
              <a:rPr lang="pl-PL" sz="1600" dirty="0" smtClean="0">
                <a:latin typeface="Arial Narrow" pitchFamily="34" charset="0"/>
              </a:rPr>
              <a:t> </a:t>
            </a:r>
            <a:r>
              <a:rPr lang="pl-PL" sz="1600" dirty="0" err="1" smtClean="0">
                <a:latin typeface="Arial Narrow" pitchFamily="34" charset="0"/>
              </a:rPr>
              <a:t>built-in</a:t>
            </a:r>
            <a:r>
              <a:rPr lang="pl-PL" sz="1600" dirty="0" smtClean="0">
                <a:latin typeface="Arial Narrow" pitchFamily="34" charset="0"/>
              </a:rPr>
              <a:t> on top, </a:t>
            </a:r>
            <a:r>
              <a:rPr lang="pl-PL" sz="1600" dirty="0" err="1" smtClean="0">
                <a:latin typeface="Arial Narrow" pitchFamily="34" charset="0"/>
              </a:rPr>
              <a:t>or</a:t>
            </a:r>
            <a:r>
              <a:rPr lang="pl-PL" sz="1600" dirty="0" smtClean="0">
                <a:latin typeface="Arial Narrow" pitchFamily="34" charset="0"/>
              </a:rPr>
              <a:t> </a:t>
            </a:r>
            <a:r>
              <a:rPr lang="pl-PL" sz="1600" dirty="0" err="1" smtClean="0">
                <a:latin typeface="Arial Narrow" pitchFamily="34" charset="0"/>
              </a:rPr>
              <a:t>its</a:t>
            </a:r>
            <a:r>
              <a:rPr lang="pl-PL" sz="1600" dirty="0" smtClean="0">
                <a:latin typeface="Arial Narrow" pitchFamily="34" charset="0"/>
              </a:rPr>
              <a:t> </a:t>
            </a:r>
            <a:r>
              <a:rPr lang="pl-PL" sz="1600" dirty="0" err="1" smtClean="0">
                <a:latin typeface="Arial Narrow" pitchFamily="34" charset="0"/>
              </a:rPr>
              <a:t>source</a:t>
            </a:r>
            <a:r>
              <a:rPr lang="pl-PL" sz="1600" dirty="0" smtClean="0">
                <a:latin typeface="Arial Narrow" pitchFamily="34" charset="0"/>
              </a:rPr>
              <a:t> </a:t>
            </a:r>
            <a:r>
              <a:rPr lang="pl-PL" sz="1600" dirty="0" err="1" smtClean="0">
                <a:latin typeface="Arial Narrow" pitchFamily="34" charset="0"/>
              </a:rPr>
              <a:t>code</a:t>
            </a:r>
            <a:r>
              <a:rPr lang="pl-PL" sz="1600" dirty="0" smtClean="0">
                <a:latin typeface="Arial Narrow" pitchFamily="34" charset="0"/>
              </a:rPr>
              <a:t> be </a:t>
            </a:r>
            <a:r>
              <a:rPr lang="pl-PL" sz="1600" dirty="0" err="1" smtClean="0">
                <a:latin typeface="Arial Narrow" pitchFamily="34" charset="0"/>
              </a:rPr>
              <a:t>modifiable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83568" y="5085184"/>
            <a:ext cx="6066084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Arial Narrow" pitchFamily="34" charset="0"/>
              </a:rPr>
              <a:t> </a:t>
            </a:r>
            <a:r>
              <a:rPr lang="pl-PL" sz="1600" dirty="0" err="1" smtClean="0">
                <a:latin typeface="Arial Narrow" pitchFamily="34" charset="0"/>
              </a:rPr>
              <a:t>programs</a:t>
            </a:r>
            <a:r>
              <a:rPr lang="pl-PL" sz="1600" dirty="0" smtClean="0">
                <a:latin typeface="Arial Narrow" pitchFamily="34" charset="0"/>
              </a:rPr>
              <a:t> </a:t>
            </a:r>
            <a:r>
              <a:rPr lang="pl-PL" sz="1600" dirty="0" err="1" smtClean="0">
                <a:latin typeface="Arial Narrow" pitchFamily="34" charset="0"/>
              </a:rPr>
              <a:t>must</a:t>
            </a:r>
            <a:r>
              <a:rPr lang="pl-PL" sz="1600" dirty="0" smtClean="0">
                <a:latin typeface="Arial Narrow" pitchFamily="34" charset="0"/>
              </a:rPr>
              <a:t> be </a:t>
            </a:r>
            <a:r>
              <a:rPr lang="pl-PL" sz="1600" dirty="0" err="1" smtClean="0">
                <a:latin typeface="Arial Narrow" pitchFamily="34" charset="0"/>
              </a:rPr>
              <a:t>automatically</a:t>
            </a:r>
            <a:r>
              <a:rPr lang="pl-PL" sz="1600" dirty="0" smtClean="0">
                <a:latin typeface="Arial Narrow" pitchFamily="34" charset="0"/>
              </a:rPr>
              <a:t>/random </a:t>
            </a:r>
            <a:r>
              <a:rPr lang="pl-PL" sz="1600" dirty="0" err="1" smtClean="0">
                <a:latin typeface="Arial Narrow" pitchFamily="34" charset="0"/>
              </a:rPr>
              <a:t>generated</a:t>
            </a:r>
            <a:r>
              <a:rPr lang="pl-PL" sz="1600" dirty="0" smtClean="0">
                <a:latin typeface="Arial Narrow" pitchFamily="34" charset="0"/>
              </a:rPr>
              <a:t> </a:t>
            </a:r>
            <a:r>
              <a:rPr lang="pl-PL" sz="1600" dirty="0" err="1" smtClean="0">
                <a:latin typeface="Arial Narrow" pitchFamily="34" charset="0"/>
              </a:rPr>
              <a:t>rather</a:t>
            </a:r>
            <a:r>
              <a:rPr lang="pl-PL" sz="1600" dirty="0" smtClean="0">
                <a:latin typeface="Arial Narrow" pitchFamily="34" charset="0"/>
              </a:rPr>
              <a:t> </a:t>
            </a:r>
            <a:r>
              <a:rPr lang="pl-PL" sz="1600" dirty="0" err="1" smtClean="0">
                <a:latin typeface="Arial Narrow" pitchFamily="34" charset="0"/>
              </a:rPr>
              <a:t>than</a:t>
            </a:r>
            <a:r>
              <a:rPr lang="pl-PL" sz="1600" dirty="0" smtClean="0">
                <a:latin typeface="Arial Narrow" pitchFamily="34" charset="0"/>
              </a:rPr>
              <a:t> </a:t>
            </a:r>
            <a:r>
              <a:rPr lang="pl-PL" sz="1600" dirty="0" err="1" smtClean="0">
                <a:latin typeface="Arial Narrow" pitchFamily="34" charset="0"/>
              </a:rPr>
              <a:t>human</a:t>
            </a:r>
            <a:r>
              <a:rPr lang="pl-PL" sz="1600" dirty="0" smtClean="0">
                <a:latin typeface="Arial Narrow" pitchFamily="34" charset="0"/>
              </a:rPr>
              <a:t> </a:t>
            </a:r>
            <a:r>
              <a:rPr lang="pl-PL" sz="1600" dirty="0" err="1" smtClean="0">
                <a:latin typeface="Arial Narrow" pitchFamily="34" charset="0"/>
              </a:rPr>
              <a:t>crafted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683569" y="5445224"/>
            <a:ext cx="8064895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Arial Narrow" pitchFamily="34" charset="0"/>
              </a:rPr>
              <a:t> do not </a:t>
            </a:r>
            <a:r>
              <a:rPr lang="pl-PL" sz="1600" dirty="0" err="1" smtClean="0">
                <a:latin typeface="Arial Narrow" pitchFamily="34" charset="0"/>
              </a:rPr>
              <a:t>match</a:t>
            </a:r>
            <a:r>
              <a:rPr lang="pl-PL" sz="1600" dirty="0" smtClean="0">
                <a:latin typeface="Arial Narrow" pitchFamily="34" charset="0"/>
              </a:rPr>
              <a:t> </a:t>
            </a:r>
            <a:r>
              <a:rPr lang="pl-PL" sz="1600" dirty="0" err="1" smtClean="0">
                <a:latin typeface="Arial Narrow" pitchFamily="34" charset="0"/>
              </a:rPr>
              <a:t>criteria</a:t>
            </a:r>
            <a:r>
              <a:rPr lang="pl-PL" sz="1600" dirty="0" smtClean="0">
                <a:latin typeface="Arial Narrow" pitchFamily="34" charset="0"/>
              </a:rPr>
              <a:t>: LIDA (Franklin), HTM (Hawkins), NARS? (</a:t>
            </a:r>
            <a:r>
              <a:rPr lang="pl-PL" sz="1600" dirty="0" err="1" smtClean="0">
                <a:latin typeface="Arial Narrow" pitchFamily="34" charset="0"/>
              </a:rPr>
              <a:t>Wang</a:t>
            </a:r>
            <a:r>
              <a:rPr lang="pl-PL" sz="1600" dirty="0" smtClean="0">
                <a:latin typeface="Arial Narrow" pitchFamily="34" charset="0"/>
              </a:rPr>
              <a:t>), </a:t>
            </a:r>
            <a:r>
              <a:rPr lang="pl-PL" sz="1600" dirty="0" err="1" smtClean="0">
                <a:latin typeface="Arial Narrow" pitchFamily="34" charset="0"/>
              </a:rPr>
              <a:t>Soar</a:t>
            </a:r>
            <a:r>
              <a:rPr lang="pl-PL" sz="1600" dirty="0" smtClean="0">
                <a:latin typeface="Arial Narrow" pitchFamily="34" charset="0"/>
              </a:rPr>
              <a:t> (</a:t>
            </a:r>
            <a:r>
              <a:rPr lang="pl-PL" sz="1600" dirty="0" err="1" smtClean="0">
                <a:latin typeface="Arial Narrow" pitchFamily="34" charset="0"/>
              </a:rPr>
              <a:t>Laird</a:t>
            </a:r>
            <a:r>
              <a:rPr lang="pl-PL" sz="1600" dirty="0" smtClean="0">
                <a:latin typeface="Arial Narrow" pitchFamily="34" charset="0"/>
              </a:rPr>
              <a:t>)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683568" y="5805264"/>
            <a:ext cx="7254422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600" dirty="0" smtClean="0">
                <a:latin typeface="Arial Narrow" pitchFamily="34" charset="0"/>
              </a:rPr>
              <a:t> </a:t>
            </a:r>
            <a:r>
              <a:rPr lang="pl-PL" sz="1600" dirty="0" err="1" smtClean="0">
                <a:latin typeface="Arial Narrow" pitchFamily="34" charset="0"/>
              </a:rPr>
              <a:t>match</a:t>
            </a:r>
            <a:r>
              <a:rPr lang="pl-PL" sz="1600" dirty="0" smtClean="0">
                <a:latin typeface="Arial Narrow" pitchFamily="34" charset="0"/>
              </a:rPr>
              <a:t>: </a:t>
            </a:r>
            <a:r>
              <a:rPr lang="pl-PL" sz="1600" dirty="0" err="1" smtClean="0">
                <a:latin typeface="Arial Narrow" pitchFamily="34" charset="0"/>
              </a:rPr>
              <a:t>Novamente</a:t>
            </a:r>
            <a:r>
              <a:rPr lang="pl-PL" sz="1600" dirty="0" smtClean="0">
                <a:latin typeface="Arial Narrow" pitchFamily="34" charset="0"/>
              </a:rPr>
              <a:t> (</a:t>
            </a:r>
            <a:r>
              <a:rPr lang="pl-PL" sz="1600" dirty="0" err="1" smtClean="0">
                <a:latin typeface="Arial Narrow" pitchFamily="34" charset="0"/>
              </a:rPr>
              <a:t>Goertzel</a:t>
            </a:r>
            <a:r>
              <a:rPr lang="pl-PL" sz="1600" dirty="0" smtClean="0">
                <a:latin typeface="Arial Narrow" pitchFamily="34" charset="0"/>
              </a:rPr>
              <a:t>), MOSES, </a:t>
            </a:r>
            <a:r>
              <a:rPr lang="pl-PL" sz="1600" dirty="0" err="1" smtClean="0">
                <a:latin typeface="Arial Narrow" pitchFamily="34" charset="0"/>
              </a:rPr>
              <a:t>automated</a:t>
            </a:r>
            <a:r>
              <a:rPr lang="pl-PL" sz="1600" dirty="0" smtClean="0">
                <a:latin typeface="Arial Narrow" pitchFamily="34" charset="0"/>
              </a:rPr>
              <a:t> program learning  (</a:t>
            </a:r>
            <a:r>
              <a:rPr lang="pl-PL" sz="1600" dirty="0" err="1" smtClean="0">
                <a:latin typeface="Arial Narrow" pitchFamily="34" charset="0"/>
              </a:rPr>
              <a:t>Looks</a:t>
            </a:r>
            <a:r>
              <a:rPr lang="pl-PL" sz="1600" dirty="0" smtClean="0">
                <a:latin typeface="Arial Narrow" pitchFamily="34" charset="0"/>
              </a:rPr>
              <a:t>), VARIAC (Hall),</a:t>
            </a:r>
            <a:br>
              <a:rPr lang="pl-PL" sz="1600" dirty="0" smtClean="0">
                <a:latin typeface="Arial Narrow" pitchFamily="34" charset="0"/>
              </a:rPr>
            </a:br>
            <a:r>
              <a:rPr lang="pl-PL" sz="1600" dirty="0" smtClean="0">
                <a:latin typeface="Arial Narrow" pitchFamily="34" charset="0"/>
              </a:rPr>
              <a:t>   Ikon </a:t>
            </a:r>
            <a:r>
              <a:rPr lang="pl-PL" sz="1600" dirty="0" err="1" smtClean="0">
                <a:latin typeface="Arial Narrow" pitchFamily="34" charset="0"/>
              </a:rPr>
              <a:t>Flux</a:t>
            </a:r>
            <a:r>
              <a:rPr lang="pl-PL" sz="1600" dirty="0" smtClean="0">
                <a:latin typeface="Arial Narrow" pitchFamily="34" charset="0"/>
              </a:rPr>
              <a:t> (</a:t>
            </a:r>
            <a:r>
              <a:rPr lang="pl-PL" sz="1600" dirty="0" err="1" smtClean="0">
                <a:latin typeface="Arial Narrow" pitchFamily="34" charset="0"/>
              </a:rPr>
              <a:t>Nivel,Thorisson</a:t>
            </a:r>
            <a:r>
              <a:rPr lang="pl-PL" sz="1600" dirty="0" smtClean="0">
                <a:latin typeface="Arial Narrow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422340" y="404664"/>
            <a:ext cx="4072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tx2"/>
                </a:solidFill>
              </a:rPr>
              <a:t>AGI </a:t>
            </a:r>
            <a:r>
              <a:rPr lang="pl-PL" sz="2800" dirty="0" err="1" smtClean="0">
                <a:solidFill>
                  <a:schemeClr val="tx2"/>
                </a:solidFill>
              </a:rPr>
              <a:t>related</a:t>
            </a:r>
            <a:r>
              <a:rPr lang="pl-PL" sz="2800" dirty="0" smtClean="0">
                <a:solidFill>
                  <a:schemeClr val="tx2"/>
                </a:solidFill>
              </a:rPr>
              <a:t> legal </a:t>
            </a:r>
            <a:r>
              <a:rPr lang="pl-PL" sz="2800" dirty="0" err="1" smtClean="0">
                <a:solidFill>
                  <a:schemeClr val="tx2"/>
                </a:solidFill>
              </a:rPr>
              <a:t>questions</a:t>
            </a:r>
            <a:endParaRPr lang="pl-PL" sz="2800" dirty="0" smtClean="0">
              <a:solidFill>
                <a:schemeClr val="tx2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55576" y="1124744"/>
            <a:ext cx="712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1. </a:t>
            </a:r>
            <a:r>
              <a:rPr lang="pl-PL" dirty="0" err="1" smtClean="0"/>
              <a:t>Self</a:t>
            </a:r>
            <a:r>
              <a:rPr lang="pl-PL" dirty="0" smtClean="0"/>
              <a:t> </a:t>
            </a:r>
            <a:r>
              <a:rPr lang="pl-PL" dirty="0" err="1" smtClean="0"/>
              <a:t>driving</a:t>
            </a:r>
            <a:r>
              <a:rPr lang="pl-PL" dirty="0" smtClean="0"/>
              <a:t> </a:t>
            </a:r>
            <a:r>
              <a:rPr lang="pl-PL" dirty="0" err="1" smtClean="0"/>
              <a:t>autonomous</a:t>
            </a:r>
            <a:r>
              <a:rPr lang="pl-PL" dirty="0" smtClean="0"/>
              <a:t> automobile </a:t>
            </a:r>
            <a:r>
              <a:rPr lang="pl-PL" dirty="0" err="1" smtClean="0"/>
              <a:t>carrying</a:t>
            </a:r>
            <a:r>
              <a:rPr lang="pl-PL" dirty="0" smtClean="0"/>
              <a:t> </a:t>
            </a:r>
            <a:r>
              <a:rPr lang="pl-PL" dirty="0" err="1" smtClean="0"/>
              <a:t>passengers</a:t>
            </a:r>
            <a:r>
              <a:rPr lang="pl-PL" dirty="0" smtClean="0"/>
              <a:t> on public </a:t>
            </a:r>
            <a:r>
              <a:rPr lang="pl-PL" dirty="0" err="1" smtClean="0"/>
              <a:t>road</a:t>
            </a:r>
            <a:endParaRPr lang="pl-PL" dirty="0"/>
          </a:p>
        </p:txBody>
      </p:sp>
      <p:cxnSp>
        <p:nvCxnSpPr>
          <p:cNvPr id="5" name="Łącznik prosty 4"/>
          <p:cNvCxnSpPr/>
          <p:nvPr/>
        </p:nvCxnSpPr>
        <p:spPr>
          <a:xfrm flipH="1">
            <a:off x="2267744" y="1988840"/>
            <a:ext cx="936104" cy="302433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3923928" y="1988840"/>
            <a:ext cx="0" cy="3240360"/>
          </a:xfrm>
          <a:prstGeom prst="line">
            <a:avLst/>
          </a:prstGeom>
          <a:ln w="152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13" descr="2010-Bentley-Continental-Supersports-Convertible-LAD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4484657"/>
            <a:ext cx="1089472" cy="744543"/>
          </a:xfrm>
          <a:prstGeom prst="rect">
            <a:avLst/>
          </a:prstGeom>
        </p:spPr>
      </p:pic>
      <p:pic>
        <p:nvPicPr>
          <p:cNvPr id="16" name="Obraz 15" descr="run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564904"/>
            <a:ext cx="867346" cy="971220"/>
          </a:xfrm>
          <a:prstGeom prst="rect">
            <a:avLst/>
          </a:prstGeom>
        </p:spPr>
      </p:pic>
      <p:pic>
        <p:nvPicPr>
          <p:cNvPr id="11" name="Obraz 10" descr="clp_grandma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700808"/>
            <a:ext cx="1260940" cy="1728192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>
            <a:off x="4716016" y="1988840"/>
            <a:ext cx="864096" cy="309634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rzałka w górę 11"/>
          <p:cNvSpPr/>
          <p:nvPr/>
        </p:nvSpPr>
        <p:spPr>
          <a:xfrm rot="21118194">
            <a:off x="4420004" y="3443722"/>
            <a:ext cx="276474" cy="936104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 w górę 22"/>
          <p:cNvSpPr/>
          <p:nvPr/>
        </p:nvSpPr>
        <p:spPr>
          <a:xfrm rot="1869607">
            <a:off x="4809111" y="3194785"/>
            <a:ext cx="273713" cy="1233819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ole tekstowe 26"/>
          <p:cNvSpPr txBox="1"/>
          <p:nvPr/>
        </p:nvSpPr>
        <p:spPr>
          <a:xfrm>
            <a:off x="755576" y="5445224"/>
            <a:ext cx="400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2. Copyright/</a:t>
            </a:r>
            <a:r>
              <a:rPr lang="pl-PL" dirty="0" err="1" smtClean="0"/>
              <a:t>Intellectual</a:t>
            </a:r>
            <a:r>
              <a:rPr lang="pl-PL" dirty="0" smtClean="0"/>
              <a:t> property </a:t>
            </a:r>
            <a:r>
              <a:rPr lang="pl-PL" dirty="0" err="1" smtClean="0"/>
              <a:t>issues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971600" y="5733256"/>
            <a:ext cx="690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FF0000"/>
                </a:solidFill>
              </a:rPr>
              <a:t>Should</a:t>
            </a:r>
            <a:r>
              <a:rPr lang="pl-PL" b="1" dirty="0" smtClean="0">
                <a:solidFill>
                  <a:srgbClr val="FF0000"/>
                </a:solidFill>
              </a:rPr>
              <a:t> AGI </a:t>
            </a:r>
            <a:r>
              <a:rPr lang="pl-PL" b="1" dirty="0" err="1" smtClean="0">
                <a:solidFill>
                  <a:srgbClr val="FF0000"/>
                </a:solidFill>
              </a:rPr>
              <a:t>perfectly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reproduce</a:t>
            </a:r>
            <a:r>
              <a:rPr lang="pl-PL" b="1" dirty="0" smtClean="0">
                <a:solidFill>
                  <a:srgbClr val="FF0000"/>
                </a:solidFill>
              </a:rPr>
              <a:t> a </a:t>
            </a:r>
            <a:r>
              <a:rPr lang="pl-PL" b="1" dirty="0" err="1" smtClean="0">
                <a:solidFill>
                  <a:srgbClr val="FF0000"/>
                </a:solidFill>
              </a:rPr>
              <a:t>work</a:t>
            </a:r>
            <a:r>
              <a:rPr lang="pl-PL" b="1" dirty="0" smtClean="0">
                <a:solidFill>
                  <a:srgbClr val="FF0000"/>
                </a:solidFill>
              </a:rPr>
              <a:t>, </a:t>
            </a:r>
            <a:r>
              <a:rPr lang="pl-PL" b="1" dirty="0" err="1" smtClean="0">
                <a:solidFill>
                  <a:srgbClr val="FF0000"/>
                </a:solidFill>
              </a:rPr>
              <a:t>would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it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violate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the</a:t>
            </a:r>
            <a:r>
              <a:rPr lang="pl-PL" b="1" dirty="0" smtClean="0">
                <a:solidFill>
                  <a:srgbClr val="FF0000"/>
                </a:solidFill>
              </a:rPr>
              <a:t> copyright?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23" grpId="0" animBg="1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90960" y="404664"/>
            <a:ext cx="5535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err="1" smtClean="0">
                <a:solidFill>
                  <a:schemeClr val="tx2"/>
                </a:solidFill>
              </a:rPr>
              <a:t>How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powerful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human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brain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really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is</a:t>
            </a:r>
            <a:r>
              <a:rPr lang="pl-PL" sz="2800" dirty="0" smtClean="0">
                <a:solidFill>
                  <a:schemeClr val="tx2"/>
                </a:solidFill>
              </a:rPr>
              <a:t>?</a:t>
            </a:r>
            <a:endParaRPr lang="pl-PL" sz="2800" dirty="0">
              <a:solidFill>
                <a:schemeClr val="tx2"/>
              </a:solidFill>
            </a:endParaRPr>
          </a:p>
        </p:txBody>
      </p:sp>
      <p:pic>
        <p:nvPicPr>
          <p:cNvPr id="20" name="Obraz 19" descr="HalleyOrbi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052736"/>
            <a:ext cx="4968552" cy="2329009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1015150" y="2051556"/>
            <a:ext cx="748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35 AU</a:t>
            </a:r>
            <a:endParaRPr lang="en-US" dirty="0"/>
          </a:p>
        </p:txBody>
      </p:sp>
      <p:sp>
        <p:nvSpPr>
          <p:cNvPr id="24" name="Prostokąt 23"/>
          <p:cNvSpPr/>
          <p:nvPr/>
        </p:nvSpPr>
        <p:spPr>
          <a:xfrm>
            <a:off x="7020272" y="2060848"/>
            <a:ext cx="1372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74…79 </a:t>
            </a:r>
            <a:r>
              <a:rPr lang="pl-PL" dirty="0" err="1" smtClean="0"/>
              <a:t>years</a:t>
            </a:r>
            <a:endParaRPr lang="en-US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755576" y="39957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 </a:t>
            </a:r>
            <a:r>
              <a:rPr lang="pl-PL" b="1" dirty="0" smtClean="0">
                <a:solidFill>
                  <a:srgbClr val="FF0000"/>
                </a:solidFill>
              </a:rPr>
              <a:t>HBFS</a:t>
            </a:r>
            <a:r>
              <a:rPr lang="pl-PL" dirty="0" smtClean="0"/>
              <a:t> :: </a:t>
            </a:r>
            <a:r>
              <a:rPr lang="pl-PL" dirty="0" err="1" smtClean="0"/>
              <a:t>human</a:t>
            </a:r>
            <a:r>
              <a:rPr lang="pl-PL" dirty="0" smtClean="0"/>
              <a:t> </a:t>
            </a:r>
            <a:r>
              <a:rPr lang="pl-PL" dirty="0" err="1" smtClean="0"/>
              <a:t>brain</a:t>
            </a:r>
            <a:r>
              <a:rPr lang="pl-PL" dirty="0" smtClean="0"/>
              <a:t> FLOPS  ≈ 10</a:t>
            </a:r>
            <a:r>
              <a:rPr lang="pl-PL" baseline="30000" dirty="0" smtClean="0"/>
              <a:t>16</a:t>
            </a:r>
            <a:r>
              <a:rPr lang="pl-PL" dirty="0" smtClean="0"/>
              <a:t> FLOPS ≈ 10</a:t>
            </a:r>
            <a:r>
              <a:rPr lang="pl-PL" baseline="30000" dirty="0" smtClean="0"/>
              <a:t>7 </a:t>
            </a:r>
            <a:r>
              <a:rPr lang="pl-PL" dirty="0" err="1" smtClean="0"/>
              <a:t>PCsec</a:t>
            </a:r>
            <a:r>
              <a:rPr lang="pl-PL" dirty="0" smtClean="0"/>
              <a:t> (2012)</a:t>
            </a:r>
            <a:endParaRPr lang="en-US" baseline="30000" dirty="0"/>
          </a:p>
        </p:txBody>
      </p:sp>
      <p:pic>
        <p:nvPicPr>
          <p:cNvPr id="31" name="Obraz 30" descr="homo-przypadkiem-sapiens_71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7297" y="3429000"/>
            <a:ext cx="1595143" cy="2286372"/>
          </a:xfrm>
          <a:prstGeom prst="rect">
            <a:avLst/>
          </a:prstGeom>
        </p:spPr>
      </p:pic>
      <p:sp>
        <p:nvSpPr>
          <p:cNvPr id="32" name="pole tekstowe 31"/>
          <p:cNvSpPr txBox="1"/>
          <p:nvPr/>
        </p:nvSpPr>
        <p:spPr>
          <a:xfrm>
            <a:off x="755576" y="4355812"/>
            <a:ext cx="518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3x5 </a:t>
            </a:r>
            <a:r>
              <a:rPr lang="pl-PL" dirty="0" err="1" smtClean="0"/>
              <a:t>months</a:t>
            </a:r>
            <a:r>
              <a:rPr lang="pl-PL" dirty="0" smtClean="0"/>
              <a:t>  = 10</a:t>
            </a:r>
            <a:r>
              <a:rPr lang="pl-PL" baseline="30000" dirty="0" smtClean="0"/>
              <a:t>7</a:t>
            </a:r>
            <a:r>
              <a:rPr lang="pl-PL" dirty="0" smtClean="0"/>
              <a:t> sec = 10</a:t>
            </a:r>
            <a:r>
              <a:rPr lang="pl-PL" baseline="30000" dirty="0" smtClean="0"/>
              <a:t>7  </a:t>
            </a:r>
            <a:r>
              <a:rPr lang="pl-PL" dirty="0" smtClean="0"/>
              <a:t>HBFS = 10</a:t>
            </a:r>
            <a:r>
              <a:rPr lang="pl-PL" baseline="30000" dirty="0" smtClean="0"/>
              <a:t>14</a:t>
            </a:r>
            <a:r>
              <a:rPr lang="pl-PL" dirty="0" smtClean="0"/>
              <a:t> </a:t>
            </a:r>
            <a:r>
              <a:rPr lang="pl-PL" dirty="0" err="1" smtClean="0"/>
              <a:t>PCsec</a:t>
            </a:r>
            <a:r>
              <a:rPr lang="pl-PL" dirty="0" smtClean="0"/>
              <a:t> (2012)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755576" y="5291916"/>
            <a:ext cx="5006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7030A0"/>
                </a:solidFill>
              </a:rPr>
              <a:t>Human</a:t>
            </a:r>
            <a:r>
              <a:rPr lang="pl-PL" b="1" dirty="0" smtClean="0">
                <a:solidFill>
                  <a:srgbClr val="7030A0"/>
                </a:solidFill>
              </a:rPr>
              <a:t> </a:t>
            </a:r>
            <a:r>
              <a:rPr lang="pl-PL" b="1" dirty="0" err="1" smtClean="0">
                <a:solidFill>
                  <a:srgbClr val="7030A0"/>
                </a:solidFill>
              </a:rPr>
              <a:t>brain</a:t>
            </a:r>
            <a:r>
              <a:rPr lang="pl-PL" b="1" dirty="0" smtClean="0">
                <a:solidFill>
                  <a:srgbClr val="7030A0"/>
                </a:solidFill>
              </a:rPr>
              <a:t> </a:t>
            </a:r>
            <a:r>
              <a:rPr lang="pl-PL" b="1" dirty="0" err="1" smtClean="0">
                <a:solidFill>
                  <a:srgbClr val="7030A0"/>
                </a:solidFill>
              </a:rPr>
              <a:t>is</a:t>
            </a:r>
            <a:r>
              <a:rPr lang="pl-PL" b="1" dirty="0" smtClean="0">
                <a:solidFill>
                  <a:srgbClr val="7030A0"/>
                </a:solidFill>
              </a:rPr>
              <a:t> not </a:t>
            </a:r>
            <a:r>
              <a:rPr lang="pl-PL" b="1" dirty="0" err="1" smtClean="0">
                <a:solidFill>
                  <a:srgbClr val="7030A0"/>
                </a:solidFill>
              </a:rPr>
              <a:t>well</a:t>
            </a:r>
            <a:r>
              <a:rPr lang="pl-PL" b="1" dirty="0" smtClean="0">
                <a:solidFill>
                  <a:srgbClr val="7030A0"/>
                </a:solidFill>
              </a:rPr>
              <a:t> </a:t>
            </a:r>
            <a:r>
              <a:rPr lang="pl-PL" b="1" dirty="0" err="1" smtClean="0">
                <a:solidFill>
                  <a:srgbClr val="7030A0"/>
                </a:solidFill>
              </a:rPr>
              <a:t>adapted</a:t>
            </a:r>
            <a:r>
              <a:rPr lang="pl-PL" b="1" dirty="0" smtClean="0">
                <a:solidFill>
                  <a:srgbClr val="7030A0"/>
                </a:solidFill>
              </a:rPr>
              <a:t> for </a:t>
            </a:r>
            <a:r>
              <a:rPr lang="pl-PL" b="1" dirty="0" err="1" smtClean="0">
                <a:solidFill>
                  <a:srgbClr val="7030A0"/>
                </a:solidFill>
              </a:rPr>
              <a:t>doing</a:t>
            </a:r>
            <a:r>
              <a:rPr lang="pl-PL" b="1" dirty="0" smtClean="0">
                <a:solidFill>
                  <a:srgbClr val="7030A0"/>
                </a:solidFill>
              </a:rPr>
              <a:t> </a:t>
            </a:r>
            <a:r>
              <a:rPr lang="pl-PL" b="1" dirty="0" err="1" smtClean="0">
                <a:solidFill>
                  <a:srgbClr val="7030A0"/>
                </a:solidFill>
              </a:rPr>
              <a:t>math</a:t>
            </a:r>
            <a:r>
              <a:rPr lang="pl-PL" b="1" dirty="0" smtClean="0">
                <a:solidFill>
                  <a:srgbClr val="7030A0"/>
                </a:solidFill>
              </a:rPr>
              <a:t> !?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55576" y="5805264"/>
            <a:ext cx="687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FF0000"/>
                </a:solidFill>
              </a:rPr>
              <a:t>Why</a:t>
            </a:r>
            <a:r>
              <a:rPr lang="pl-PL" b="1" dirty="0" smtClean="0">
                <a:solidFill>
                  <a:srgbClr val="FF0000"/>
                </a:solidFill>
              </a:rPr>
              <a:t> do we </a:t>
            </a:r>
            <a:r>
              <a:rPr lang="pl-PL" b="1" dirty="0" err="1" smtClean="0">
                <a:solidFill>
                  <a:srgbClr val="FF0000"/>
                </a:solidFill>
              </a:rPr>
              <a:t>believe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that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brain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is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doing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intelligence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in</a:t>
            </a:r>
            <a:r>
              <a:rPr lang="pl-PL" b="1" dirty="0" smtClean="0">
                <a:solidFill>
                  <a:srgbClr val="FF0000"/>
                </a:solidFill>
              </a:rPr>
              <a:t> an </a:t>
            </a:r>
            <a:r>
              <a:rPr lang="pl-PL" b="1" dirty="0" err="1" smtClean="0">
                <a:solidFill>
                  <a:srgbClr val="FF0000"/>
                </a:solidFill>
              </a:rPr>
              <a:t>optimal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way</a:t>
            </a:r>
            <a:r>
              <a:rPr lang="pl-PL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755576" y="3379058"/>
            <a:ext cx="58326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Clairaut</a:t>
            </a:r>
            <a:r>
              <a:rPr lang="en-US" sz="1600" dirty="0" smtClean="0"/>
              <a:t>, </a:t>
            </a:r>
            <a:r>
              <a:rPr lang="en-US" sz="1600" dirty="0" err="1" smtClean="0"/>
              <a:t>Lalande</a:t>
            </a:r>
            <a:r>
              <a:rPr lang="en-US" sz="1600" dirty="0" smtClean="0"/>
              <a:t>, </a:t>
            </a:r>
            <a:r>
              <a:rPr lang="en-US" sz="1600" dirty="0" err="1" smtClean="0"/>
              <a:t>Lepaute</a:t>
            </a:r>
            <a:r>
              <a:rPr lang="pl-PL" sz="1600" dirty="0" smtClean="0"/>
              <a:t>, 1759 </a:t>
            </a:r>
            <a:r>
              <a:rPr lang="pl-PL" sz="1600" dirty="0" err="1" smtClean="0"/>
              <a:t>prediction</a:t>
            </a:r>
            <a:r>
              <a:rPr lang="pl-PL" sz="1600" dirty="0" smtClean="0"/>
              <a:t> of </a:t>
            </a:r>
            <a:r>
              <a:rPr lang="pl-PL" sz="1600" dirty="0" err="1" smtClean="0"/>
              <a:t>Halley’s</a:t>
            </a:r>
            <a:r>
              <a:rPr lang="pl-PL" sz="1600" dirty="0" smtClean="0"/>
              <a:t> </a:t>
            </a:r>
            <a:r>
              <a:rPr lang="pl-PL" sz="1600" dirty="0" err="1" smtClean="0"/>
              <a:t>Comet</a:t>
            </a:r>
            <a:endParaRPr lang="en-US" sz="1600" dirty="0" smtClean="0"/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David Alan Grier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The Human Computer and the Birth of the Information Age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755576" y="471585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 smtClean="0"/>
              <a:t>Actually</a:t>
            </a:r>
            <a:r>
              <a:rPr lang="pl-PL" dirty="0" smtClean="0"/>
              <a:t> 10</a:t>
            </a:r>
            <a:r>
              <a:rPr lang="pl-PL" baseline="30000" dirty="0" smtClean="0"/>
              <a:t>5 </a:t>
            </a:r>
            <a:r>
              <a:rPr lang="pl-PL" dirty="0" smtClean="0"/>
              <a:t>FLOP  &lt; 0.001 </a:t>
            </a:r>
            <a:r>
              <a:rPr lang="pl-PL" dirty="0" err="1" smtClean="0"/>
              <a:t>PCsec</a:t>
            </a:r>
            <a:r>
              <a:rPr lang="pl-PL" dirty="0" smtClean="0"/>
              <a:t> (2012) → </a:t>
            </a:r>
            <a:r>
              <a:rPr lang="pl-PL" b="1" dirty="0" smtClean="0">
                <a:solidFill>
                  <a:srgbClr val="FF0000"/>
                </a:solidFill>
              </a:rPr>
              <a:t>10</a:t>
            </a:r>
            <a:r>
              <a:rPr lang="pl-PL" b="1" baseline="30000" dirty="0" smtClean="0">
                <a:solidFill>
                  <a:srgbClr val="FF0000"/>
                </a:solidFill>
              </a:rPr>
              <a:t>17  </a:t>
            </a:r>
            <a:r>
              <a:rPr lang="pl-PL" b="1" dirty="0" err="1" smtClean="0">
                <a:solidFill>
                  <a:srgbClr val="FF0000"/>
                </a:solidFill>
              </a:rPr>
              <a:t>times</a:t>
            </a:r>
            <a:r>
              <a:rPr lang="pl-PL" b="1" dirty="0" smtClean="0">
                <a:solidFill>
                  <a:srgbClr val="FF0000"/>
                </a:solidFill>
              </a:rPr>
              <a:t>!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cxnSp>
        <p:nvCxnSpPr>
          <p:cNvPr id="16" name="Łącznik prosty ze strzałką 15"/>
          <p:cNvCxnSpPr>
            <a:stCxn id="25" idx="2"/>
          </p:cNvCxnSpPr>
          <p:nvPr/>
        </p:nvCxnSpPr>
        <p:spPr>
          <a:xfrm>
            <a:off x="1662203" y="1556792"/>
            <a:ext cx="533533" cy="36004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755576" y="1187460"/>
            <a:ext cx="181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rgbClr val="00B050"/>
                </a:solidFill>
                <a:latin typeface="Arial Narrow" pitchFamily="34" charset="0"/>
              </a:rPr>
              <a:t>Halley’s</a:t>
            </a:r>
            <a:r>
              <a:rPr lang="pl-PL" dirty="0" smtClean="0">
                <a:solidFill>
                  <a:srgbClr val="00B050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rgbClr val="00B050"/>
                </a:solidFill>
                <a:latin typeface="Arial Narrow" pitchFamily="34" charset="0"/>
              </a:rPr>
              <a:t>comet</a:t>
            </a:r>
            <a:r>
              <a:rPr lang="pl-PL" dirty="0" smtClean="0">
                <a:solidFill>
                  <a:srgbClr val="00B050"/>
                </a:solidFill>
                <a:latin typeface="Arial Narrow" pitchFamily="34" charset="0"/>
              </a:rPr>
              <a:t> </a:t>
            </a:r>
            <a:r>
              <a:rPr lang="pl-PL" dirty="0" err="1" smtClean="0">
                <a:solidFill>
                  <a:srgbClr val="00B050"/>
                </a:solidFill>
                <a:latin typeface="Arial Narrow" pitchFamily="34" charset="0"/>
              </a:rPr>
              <a:t>now</a:t>
            </a:r>
            <a:endParaRPr lang="pl-PL" dirty="0">
              <a:solidFill>
                <a:srgbClr val="00B05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7" grpId="0"/>
      <p:bldP spid="32" grpId="0"/>
      <p:bldP spid="11" grpId="0"/>
      <p:bldP spid="12" grpId="0"/>
      <p:bldP spid="13" grpId="0"/>
      <p:bldP spid="1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dna_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3766572" cy="2448272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825102" y="1805915"/>
            <a:ext cx="5275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err="1" smtClean="0">
                <a:solidFill>
                  <a:schemeClr val="tx2"/>
                </a:solidFill>
              </a:rPr>
              <a:t>How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sophisticated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human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brain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is</a:t>
            </a:r>
            <a:r>
              <a:rPr lang="pl-PL" sz="2800" dirty="0" smtClean="0">
                <a:solidFill>
                  <a:schemeClr val="tx2"/>
                </a:solidFill>
              </a:rPr>
              <a:t>?</a:t>
            </a:r>
          </a:p>
          <a:p>
            <a:pPr algn="ctr"/>
            <a:r>
              <a:rPr lang="pl-PL" sz="2000" dirty="0" err="1" smtClean="0">
                <a:solidFill>
                  <a:schemeClr val="tx2"/>
                </a:solidFill>
              </a:rPr>
              <a:t>(i</a:t>
            </a:r>
            <a:r>
              <a:rPr lang="pl-PL" sz="2000" dirty="0" smtClean="0">
                <a:solidFill>
                  <a:schemeClr val="tx2"/>
                </a:solidFill>
              </a:rPr>
              <a:t>n </a:t>
            </a:r>
            <a:r>
              <a:rPr lang="pl-PL" sz="2000" dirty="0" err="1" smtClean="0">
                <a:solidFill>
                  <a:schemeClr val="tx2"/>
                </a:solidFill>
              </a:rPr>
              <a:t>terms</a:t>
            </a:r>
            <a:r>
              <a:rPr lang="pl-PL" sz="2000" dirty="0" smtClean="0">
                <a:solidFill>
                  <a:schemeClr val="tx2"/>
                </a:solidFill>
              </a:rPr>
              <a:t> of </a:t>
            </a:r>
            <a:r>
              <a:rPr lang="pl-PL" sz="2000" dirty="0" err="1" smtClean="0">
                <a:solidFill>
                  <a:schemeClr val="tx2"/>
                </a:solidFill>
              </a:rPr>
              <a:t>Kolmogorov</a:t>
            </a:r>
            <a:r>
              <a:rPr lang="pl-PL" sz="2000" dirty="0" smtClean="0">
                <a:solidFill>
                  <a:schemeClr val="tx2"/>
                </a:solidFill>
              </a:rPr>
              <a:t> </a:t>
            </a:r>
            <a:r>
              <a:rPr lang="pl-PL" sz="2000" dirty="0" err="1" smtClean="0">
                <a:solidFill>
                  <a:schemeClr val="tx2"/>
                </a:solidFill>
              </a:rPr>
              <a:t>complexity</a:t>
            </a:r>
            <a:r>
              <a:rPr lang="pl-PL" sz="2000" dirty="0" smtClean="0">
                <a:solidFill>
                  <a:schemeClr val="tx2"/>
                </a:solidFill>
              </a:rPr>
              <a:t>)</a:t>
            </a:r>
            <a:endParaRPr lang="pl-PL" sz="2000" dirty="0">
              <a:solidFill>
                <a:schemeClr val="tx2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83568" y="3356992"/>
            <a:ext cx="4160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Human</a:t>
            </a:r>
            <a:r>
              <a:rPr lang="pl-PL" dirty="0" smtClean="0"/>
              <a:t> </a:t>
            </a:r>
            <a:r>
              <a:rPr lang="pl-PL" dirty="0" err="1" smtClean="0"/>
              <a:t>genome</a:t>
            </a:r>
            <a:r>
              <a:rPr lang="pl-PL" dirty="0" smtClean="0"/>
              <a:t> = 10</a:t>
            </a:r>
            <a:r>
              <a:rPr lang="pl-PL" baseline="30000" dirty="0" smtClean="0"/>
              <a:t>9</a:t>
            </a:r>
            <a:r>
              <a:rPr lang="pl-PL" dirty="0" smtClean="0"/>
              <a:t> </a:t>
            </a:r>
            <a:r>
              <a:rPr lang="pl-PL" dirty="0" err="1" smtClean="0"/>
              <a:t>base</a:t>
            </a:r>
            <a:r>
              <a:rPr lang="pl-PL" dirty="0" smtClean="0"/>
              <a:t> </a:t>
            </a:r>
            <a:r>
              <a:rPr lang="pl-PL" dirty="0" err="1" smtClean="0"/>
              <a:t>pairs</a:t>
            </a:r>
            <a:r>
              <a:rPr lang="pl-PL" dirty="0" smtClean="0"/>
              <a:t> ≈ 10</a:t>
            </a:r>
            <a:r>
              <a:rPr lang="pl-PL" baseline="30000" dirty="0" smtClean="0"/>
              <a:t>9  </a:t>
            </a:r>
            <a:r>
              <a:rPr lang="pl-PL" dirty="0" err="1" smtClean="0"/>
              <a:t>bits</a:t>
            </a:r>
            <a:endParaRPr lang="en-US" baseline="30000" dirty="0"/>
          </a:p>
        </p:txBody>
      </p:sp>
      <p:sp>
        <p:nvSpPr>
          <p:cNvPr id="38" name="Dowolny kształt 37"/>
          <p:cNvSpPr/>
          <p:nvPr/>
        </p:nvSpPr>
        <p:spPr>
          <a:xfrm>
            <a:off x="80683" y="3550024"/>
            <a:ext cx="5637006" cy="527048"/>
          </a:xfrm>
          <a:custGeom>
            <a:avLst/>
            <a:gdLst>
              <a:gd name="connsiteX0" fmla="*/ 4727985 w 5637006"/>
              <a:gd name="connsiteY0" fmla="*/ 0 h 408790"/>
              <a:gd name="connsiteX1" fmla="*/ 4943138 w 5637006"/>
              <a:gd name="connsiteY1" fmla="*/ 161364 h 408790"/>
              <a:gd name="connsiteX2" fmla="*/ 564776 w 5637006"/>
              <a:gd name="connsiteY2" fmla="*/ 204395 h 408790"/>
              <a:gd name="connsiteX3" fmla="*/ 1554479 w 5637006"/>
              <a:gd name="connsiteY3" fmla="*/ 408790 h 408790"/>
              <a:gd name="connsiteX4" fmla="*/ 1554479 w 5637006"/>
              <a:gd name="connsiteY4" fmla="*/ 408790 h 408790"/>
              <a:gd name="connsiteX5" fmla="*/ 1597510 w 5637006"/>
              <a:gd name="connsiteY5" fmla="*/ 408790 h 4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37006" h="408790">
                <a:moveTo>
                  <a:pt x="4727985" y="0"/>
                </a:moveTo>
                <a:cubicBezTo>
                  <a:pt x="5182495" y="63649"/>
                  <a:pt x="5637006" y="127298"/>
                  <a:pt x="4943138" y="161364"/>
                </a:cubicBezTo>
                <a:cubicBezTo>
                  <a:pt x="4249270" y="195430"/>
                  <a:pt x="1129552" y="163157"/>
                  <a:pt x="564776" y="204395"/>
                </a:cubicBezTo>
                <a:cubicBezTo>
                  <a:pt x="0" y="245633"/>
                  <a:pt x="1554479" y="408790"/>
                  <a:pt x="1554479" y="408790"/>
                </a:cubicBezTo>
                <a:lnTo>
                  <a:pt x="1554479" y="408790"/>
                </a:lnTo>
                <a:lnTo>
                  <a:pt x="1597510" y="408790"/>
                </a:ln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ójkąt równoramienny 38"/>
          <p:cNvSpPr/>
          <p:nvPr/>
        </p:nvSpPr>
        <p:spPr>
          <a:xfrm rot="6100517">
            <a:off x="1659634" y="3942000"/>
            <a:ext cx="141038" cy="33345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ole tekstowe 39"/>
          <p:cNvSpPr txBox="1"/>
          <p:nvPr/>
        </p:nvSpPr>
        <p:spPr>
          <a:xfrm>
            <a:off x="1979712" y="3933056"/>
            <a:ext cx="2893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− </a:t>
            </a:r>
            <a:r>
              <a:rPr lang="pl-PL" dirty="0" err="1" smtClean="0"/>
              <a:t>redundancy</a:t>
            </a:r>
            <a:r>
              <a:rPr lang="pl-PL" dirty="0" smtClean="0"/>
              <a:t> ≈ 10</a:t>
            </a:r>
            <a:r>
              <a:rPr lang="pl-PL" baseline="30000" dirty="0" smtClean="0"/>
              <a:t>7</a:t>
            </a:r>
            <a:r>
              <a:rPr lang="pl-PL" dirty="0" smtClean="0"/>
              <a:t>~10</a:t>
            </a:r>
            <a:r>
              <a:rPr lang="pl-PL" baseline="30000" dirty="0" smtClean="0"/>
              <a:t>8  </a:t>
            </a:r>
            <a:r>
              <a:rPr lang="pl-PL" dirty="0" err="1" smtClean="0"/>
              <a:t>bits</a:t>
            </a:r>
            <a:r>
              <a:rPr lang="pl-PL" dirty="0" smtClean="0"/>
              <a:t> </a:t>
            </a:r>
            <a:endParaRPr lang="en-US" dirty="0"/>
          </a:p>
        </p:txBody>
      </p:sp>
      <p:sp>
        <p:nvSpPr>
          <p:cNvPr id="9" name="Dowolny kształt 8"/>
          <p:cNvSpPr/>
          <p:nvPr/>
        </p:nvSpPr>
        <p:spPr>
          <a:xfrm>
            <a:off x="107504" y="4149080"/>
            <a:ext cx="5637006" cy="527048"/>
          </a:xfrm>
          <a:custGeom>
            <a:avLst/>
            <a:gdLst>
              <a:gd name="connsiteX0" fmla="*/ 4727985 w 5637006"/>
              <a:gd name="connsiteY0" fmla="*/ 0 h 408790"/>
              <a:gd name="connsiteX1" fmla="*/ 4943138 w 5637006"/>
              <a:gd name="connsiteY1" fmla="*/ 161364 h 408790"/>
              <a:gd name="connsiteX2" fmla="*/ 564776 w 5637006"/>
              <a:gd name="connsiteY2" fmla="*/ 204395 h 408790"/>
              <a:gd name="connsiteX3" fmla="*/ 1554479 w 5637006"/>
              <a:gd name="connsiteY3" fmla="*/ 408790 h 408790"/>
              <a:gd name="connsiteX4" fmla="*/ 1554479 w 5637006"/>
              <a:gd name="connsiteY4" fmla="*/ 408790 h 408790"/>
              <a:gd name="connsiteX5" fmla="*/ 1597510 w 5637006"/>
              <a:gd name="connsiteY5" fmla="*/ 408790 h 4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37006" h="408790">
                <a:moveTo>
                  <a:pt x="4727985" y="0"/>
                </a:moveTo>
                <a:cubicBezTo>
                  <a:pt x="5182495" y="63649"/>
                  <a:pt x="5637006" y="127298"/>
                  <a:pt x="4943138" y="161364"/>
                </a:cubicBezTo>
                <a:cubicBezTo>
                  <a:pt x="4249270" y="195430"/>
                  <a:pt x="1129552" y="163157"/>
                  <a:pt x="564776" y="204395"/>
                </a:cubicBezTo>
                <a:cubicBezTo>
                  <a:pt x="0" y="245633"/>
                  <a:pt x="1554479" y="408790"/>
                  <a:pt x="1554479" y="408790"/>
                </a:cubicBezTo>
                <a:lnTo>
                  <a:pt x="1554479" y="408790"/>
                </a:lnTo>
                <a:lnTo>
                  <a:pt x="1597510" y="408790"/>
                </a:ln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ójkąt równoramienny 9"/>
          <p:cNvSpPr/>
          <p:nvPr/>
        </p:nvSpPr>
        <p:spPr>
          <a:xfrm rot="6100517">
            <a:off x="1686455" y="4541056"/>
            <a:ext cx="141038" cy="33345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ole tekstowe 11"/>
          <p:cNvSpPr txBox="1"/>
          <p:nvPr/>
        </p:nvSpPr>
        <p:spPr>
          <a:xfrm>
            <a:off x="1979712" y="4509120"/>
            <a:ext cx="391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− not </a:t>
            </a:r>
            <a:r>
              <a:rPr lang="pl-PL" dirty="0" err="1" smtClean="0"/>
              <a:t>brain</a:t>
            </a:r>
            <a:r>
              <a:rPr lang="pl-PL" dirty="0" smtClean="0"/>
              <a:t> </a:t>
            </a:r>
            <a:r>
              <a:rPr lang="pl-PL" dirty="0" err="1" smtClean="0"/>
              <a:t>coding</a:t>
            </a:r>
            <a:r>
              <a:rPr lang="pl-PL" dirty="0" smtClean="0"/>
              <a:t> </a:t>
            </a:r>
            <a:r>
              <a:rPr lang="pl-PL" dirty="0" err="1" smtClean="0"/>
              <a:t>genes</a:t>
            </a:r>
            <a:r>
              <a:rPr lang="pl-PL" dirty="0" smtClean="0"/>
              <a:t> ≈ 10</a:t>
            </a:r>
            <a:r>
              <a:rPr lang="pl-PL" baseline="30000" dirty="0" smtClean="0"/>
              <a:t>6</a:t>
            </a:r>
            <a:r>
              <a:rPr lang="pl-PL" dirty="0" smtClean="0"/>
              <a:t>~10</a:t>
            </a:r>
            <a:r>
              <a:rPr lang="pl-PL" baseline="30000" dirty="0" smtClean="0"/>
              <a:t>7  </a:t>
            </a:r>
            <a:r>
              <a:rPr lang="pl-PL" dirty="0" err="1" smtClean="0"/>
              <a:t>bits</a:t>
            </a:r>
            <a:r>
              <a:rPr lang="pl-PL" dirty="0" smtClean="0"/>
              <a:t> </a:t>
            </a:r>
            <a:endParaRPr lang="en-US" dirty="0"/>
          </a:p>
        </p:txBody>
      </p:sp>
      <p:sp>
        <p:nvSpPr>
          <p:cNvPr id="13" name="Dowolny kształt 12"/>
          <p:cNvSpPr/>
          <p:nvPr/>
        </p:nvSpPr>
        <p:spPr>
          <a:xfrm>
            <a:off x="-252536" y="4702152"/>
            <a:ext cx="7200800" cy="527048"/>
          </a:xfrm>
          <a:custGeom>
            <a:avLst/>
            <a:gdLst>
              <a:gd name="connsiteX0" fmla="*/ 4727985 w 5637006"/>
              <a:gd name="connsiteY0" fmla="*/ 0 h 408790"/>
              <a:gd name="connsiteX1" fmla="*/ 4943138 w 5637006"/>
              <a:gd name="connsiteY1" fmla="*/ 161364 h 408790"/>
              <a:gd name="connsiteX2" fmla="*/ 564776 w 5637006"/>
              <a:gd name="connsiteY2" fmla="*/ 204395 h 408790"/>
              <a:gd name="connsiteX3" fmla="*/ 1554479 w 5637006"/>
              <a:gd name="connsiteY3" fmla="*/ 408790 h 408790"/>
              <a:gd name="connsiteX4" fmla="*/ 1554479 w 5637006"/>
              <a:gd name="connsiteY4" fmla="*/ 408790 h 408790"/>
              <a:gd name="connsiteX5" fmla="*/ 1597510 w 5637006"/>
              <a:gd name="connsiteY5" fmla="*/ 408790 h 40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37006" h="408790">
                <a:moveTo>
                  <a:pt x="4727985" y="0"/>
                </a:moveTo>
                <a:cubicBezTo>
                  <a:pt x="5182495" y="63649"/>
                  <a:pt x="5637006" y="127298"/>
                  <a:pt x="4943138" y="161364"/>
                </a:cubicBezTo>
                <a:cubicBezTo>
                  <a:pt x="4249270" y="195430"/>
                  <a:pt x="1129552" y="163157"/>
                  <a:pt x="564776" y="204395"/>
                </a:cubicBezTo>
                <a:cubicBezTo>
                  <a:pt x="0" y="245633"/>
                  <a:pt x="1554479" y="408790"/>
                  <a:pt x="1554479" y="408790"/>
                </a:cubicBezTo>
                <a:lnTo>
                  <a:pt x="1554479" y="408790"/>
                </a:lnTo>
                <a:lnTo>
                  <a:pt x="1597510" y="408790"/>
                </a:ln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ójkąt równoramienny 13"/>
          <p:cNvSpPr/>
          <p:nvPr/>
        </p:nvSpPr>
        <p:spPr>
          <a:xfrm rot="6100517">
            <a:off x="1692000" y="5093263"/>
            <a:ext cx="141038" cy="33345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ole tekstowe 15"/>
          <p:cNvSpPr txBox="1"/>
          <p:nvPr/>
        </p:nvSpPr>
        <p:spPr>
          <a:xfrm>
            <a:off x="1979712" y="5085184"/>
            <a:ext cx="647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− </a:t>
            </a:r>
            <a:r>
              <a:rPr lang="pl-PL" dirty="0" err="1" smtClean="0"/>
              <a:t>brain</a:t>
            </a:r>
            <a:r>
              <a:rPr lang="pl-PL" dirty="0" smtClean="0"/>
              <a:t> </a:t>
            </a:r>
            <a:r>
              <a:rPr lang="pl-PL" dirty="0" err="1" smtClean="0"/>
              <a:t>function</a:t>
            </a:r>
            <a:r>
              <a:rPr lang="pl-PL" dirty="0" smtClean="0"/>
              <a:t> not </a:t>
            </a:r>
            <a:r>
              <a:rPr lang="pl-PL" dirty="0" err="1" smtClean="0"/>
              <a:t>related</a:t>
            </a:r>
            <a:r>
              <a:rPr lang="pl-PL" dirty="0" smtClean="0"/>
              <a:t> to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very</a:t>
            </a:r>
            <a:r>
              <a:rPr lang="pl-PL" dirty="0" smtClean="0"/>
              <a:t> </a:t>
            </a:r>
            <a:r>
              <a:rPr lang="pl-PL" dirty="0" err="1" smtClean="0"/>
              <a:t>intelligence</a:t>
            </a:r>
            <a:r>
              <a:rPr lang="pl-PL" dirty="0" smtClean="0"/>
              <a:t> ≈ 10</a:t>
            </a:r>
            <a:r>
              <a:rPr lang="pl-PL" baseline="30000" dirty="0" smtClean="0"/>
              <a:t>5</a:t>
            </a:r>
            <a:r>
              <a:rPr lang="pl-PL" dirty="0" smtClean="0"/>
              <a:t>~10</a:t>
            </a:r>
            <a:r>
              <a:rPr lang="pl-PL" baseline="30000" dirty="0" smtClean="0"/>
              <a:t>6  </a:t>
            </a:r>
            <a:r>
              <a:rPr lang="pl-PL" dirty="0" err="1" smtClean="0"/>
              <a:t>bits</a:t>
            </a:r>
            <a:r>
              <a:rPr lang="pl-PL" dirty="0" smtClean="0"/>
              <a:t> </a:t>
            </a:r>
            <a:endParaRPr lang="en-US" dirty="0"/>
          </a:p>
        </p:txBody>
      </p:sp>
      <p:sp>
        <p:nvSpPr>
          <p:cNvPr id="21" name="Dowolny kształt 20"/>
          <p:cNvSpPr/>
          <p:nvPr/>
        </p:nvSpPr>
        <p:spPr>
          <a:xfrm>
            <a:off x="-108520" y="5282750"/>
            <a:ext cx="9108504" cy="594522"/>
          </a:xfrm>
          <a:custGeom>
            <a:avLst/>
            <a:gdLst>
              <a:gd name="connsiteX0" fmla="*/ 8902959 w 9728718"/>
              <a:gd name="connsiteY0" fmla="*/ 0 h 522514"/>
              <a:gd name="connsiteX1" fmla="*/ 8427098 w 9728718"/>
              <a:gd name="connsiteY1" fmla="*/ 205273 h 522514"/>
              <a:gd name="connsiteX2" fmla="*/ 1093237 w 9728718"/>
              <a:gd name="connsiteY2" fmla="*/ 233265 h 522514"/>
              <a:gd name="connsiteX3" fmla="*/ 1867677 w 9728718"/>
              <a:gd name="connsiteY3" fmla="*/ 522514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28718" h="522514">
                <a:moveTo>
                  <a:pt x="8902959" y="0"/>
                </a:moveTo>
                <a:cubicBezTo>
                  <a:pt x="9315838" y="83198"/>
                  <a:pt x="9728718" y="166396"/>
                  <a:pt x="8427098" y="205273"/>
                </a:cubicBezTo>
                <a:cubicBezTo>
                  <a:pt x="7125478" y="244150"/>
                  <a:pt x="2186474" y="180392"/>
                  <a:pt x="1093237" y="233265"/>
                </a:cubicBezTo>
                <a:cubicBezTo>
                  <a:pt x="0" y="286138"/>
                  <a:pt x="933838" y="404326"/>
                  <a:pt x="1867677" y="522514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ójkąt równoramienny 21"/>
          <p:cNvSpPr/>
          <p:nvPr/>
        </p:nvSpPr>
        <p:spPr>
          <a:xfrm rot="6100517">
            <a:off x="1726704" y="5741335"/>
            <a:ext cx="141038" cy="33345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ole tekstowe 22"/>
          <p:cNvSpPr txBox="1"/>
          <p:nvPr/>
        </p:nvSpPr>
        <p:spPr>
          <a:xfrm>
            <a:off x="2123728" y="5795972"/>
            <a:ext cx="2520280" cy="3693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/>
              <a:t>„</a:t>
            </a:r>
            <a:r>
              <a:rPr lang="pl-PL" dirty="0" err="1" smtClean="0"/>
              <a:t>optimistically</a:t>
            </a:r>
            <a:r>
              <a:rPr lang="pl-PL" dirty="0" smtClean="0"/>
              <a:t>” ≈ 10</a:t>
            </a:r>
            <a:r>
              <a:rPr lang="pl-PL" baseline="30000" dirty="0" smtClean="0"/>
              <a:t>5 </a:t>
            </a:r>
            <a:r>
              <a:rPr lang="pl-PL" dirty="0" err="1" smtClean="0"/>
              <a:t>bits</a:t>
            </a:r>
            <a:r>
              <a:rPr lang="pl-PL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8" grpId="0" animBg="1"/>
      <p:bldP spid="39" grpId="0" animBg="1"/>
      <p:bldP spid="40" grpId="0"/>
      <p:bldP spid="9" grpId="0" animBg="1"/>
      <p:bldP spid="10" grpId="0" animBg="1"/>
      <p:bldP spid="12" grpId="0"/>
      <p:bldP spid="13" grpId="0" animBg="1"/>
      <p:bldP spid="14" grpId="0" animBg="1"/>
      <p:bldP spid="16" grpId="0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800px-Turing_Mach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32656"/>
            <a:ext cx="5034136" cy="166801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53178" y="764704"/>
            <a:ext cx="3974806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D47206"/>
                </a:solidFill>
              </a:rPr>
              <a:t>Universal Turing </a:t>
            </a:r>
            <a:r>
              <a:rPr lang="pl-PL" sz="2000" b="1" dirty="0" err="1" smtClean="0">
                <a:solidFill>
                  <a:srgbClr val="D47206"/>
                </a:solidFill>
              </a:rPr>
              <a:t>Machine</a:t>
            </a:r>
            <a:r>
              <a:rPr lang="pl-PL" sz="2000" b="1" dirty="0" smtClean="0">
                <a:solidFill>
                  <a:srgbClr val="D47206"/>
                </a:solidFill>
              </a:rPr>
              <a:t> </a:t>
            </a:r>
            <a:r>
              <a:rPr lang="pl-PL" sz="2000" b="1" dirty="0" err="1" smtClean="0">
                <a:solidFill>
                  <a:srgbClr val="D47206"/>
                </a:solidFill>
              </a:rPr>
              <a:t>Approach</a:t>
            </a:r>
            <a:endParaRPr lang="pl-PL" sz="2000" b="1" dirty="0" smtClean="0">
              <a:solidFill>
                <a:srgbClr val="D47206"/>
              </a:solidFill>
            </a:endParaRPr>
          </a:p>
          <a:p>
            <a:pPr algn="ctr"/>
            <a:r>
              <a:rPr lang="pl-PL" sz="2000" b="1" dirty="0" smtClean="0">
                <a:solidFill>
                  <a:srgbClr val="D47206"/>
                </a:solidFill>
              </a:rPr>
              <a:t>w/</a:t>
            </a:r>
            <a:r>
              <a:rPr lang="pl-PL" sz="2000" b="1" dirty="0" err="1" smtClean="0">
                <a:solidFill>
                  <a:srgbClr val="D47206"/>
                </a:solidFill>
              </a:rPr>
              <a:t>Levin</a:t>
            </a:r>
            <a:r>
              <a:rPr lang="pl-PL" sz="2000" b="1" dirty="0" smtClean="0">
                <a:solidFill>
                  <a:srgbClr val="D47206"/>
                </a:solidFill>
              </a:rPr>
              <a:t> </a:t>
            </a:r>
            <a:r>
              <a:rPr lang="pl-PL" sz="2000" b="1" dirty="0" err="1" smtClean="0">
                <a:solidFill>
                  <a:srgbClr val="D47206"/>
                </a:solidFill>
              </a:rPr>
              <a:t>Search</a:t>
            </a:r>
            <a:endParaRPr lang="en-US" sz="2000" b="1" dirty="0">
              <a:solidFill>
                <a:srgbClr val="D47206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30462" y="2060848"/>
            <a:ext cx="1017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Make </a:t>
            </a:r>
            <a:r>
              <a:rPr lang="pl-PL" sz="4000" dirty="0" smtClean="0"/>
              <a:t>2</a:t>
            </a:r>
            <a:endParaRPr lang="en-US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331640" y="2060848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10</a:t>
            </a:r>
            <a:r>
              <a:rPr lang="pl-PL" sz="2400" baseline="30000" dirty="0" smtClean="0"/>
              <a:t>5</a:t>
            </a:r>
            <a:endParaRPr lang="en-US" sz="2400" baseline="30000" dirty="0"/>
          </a:p>
        </p:txBody>
      </p:sp>
      <p:sp>
        <p:nvSpPr>
          <p:cNvPr id="9" name="Prostokąt 8"/>
          <p:cNvSpPr/>
          <p:nvPr/>
        </p:nvSpPr>
        <p:spPr>
          <a:xfrm>
            <a:off x="1547664" y="2073042"/>
            <a:ext cx="7247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/>
              <a:t>languages</a:t>
            </a:r>
            <a:r>
              <a:rPr lang="pl-PL" dirty="0" smtClean="0"/>
              <a:t> (</a:t>
            </a:r>
            <a:r>
              <a:rPr lang="pl-PL" dirty="0" err="1" smtClean="0"/>
              <a:t>programs</a:t>
            </a:r>
            <a:r>
              <a:rPr lang="pl-PL" dirty="0" smtClean="0"/>
              <a:t>) – </a:t>
            </a:r>
            <a:r>
              <a:rPr lang="pl-PL" dirty="0" err="1" smtClean="0"/>
              <a:t>beyond</a:t>
            </a:r>
            <a:r>
              <a:rPr lang="pl-PL" dirty="0" smtClean="0"/>
              <a:t> </a:t>
            </a:r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physical</a:t>
            </a:r>
            <a:r>
              <a:rPr lang="pl-PL" dirty="0" smtClean="0"/>
              <a:t> </a:t>
            </a:r>
            <a:r>
              <a:rPr lang="pl-PL" dirty="0" err="1" smtClean="0"/>
              <a:t>capacity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known</a:t>
            </a:r>
            <a:r>
              <a:rPr lang="pl-PL" dirty="0" smtClean="0"/>
              <a:t> </a:t>
            </a:r>
            <a:r>
              <a:rPr lang="pl-PL" dirty="0" err="1" smtClean="0"/>
              <a:t>world</a:t>
            </a:r>
            <a:r>
              <a:rPr lang="pl-PL" sz="4000" dirty="0" smtClean="0">
                <a:solidFill>
                  <a:srgbClr val="C00000"/>
                </a:solidFill>
              </a:rPr>
              <a:t>!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39552" y="292494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Reducing</a:t>
            </a:r>
            <a:r>
              <a:rPr lang="pl-PL" dirty="0" smtClean="0"/>
              <a:t> program </a:t>
            </a:r>
            <a:r>
              <a:rPr lang="pl-PL" dirty="0" err="1" smtClean="0"/>
              <a:t>size</a:t>
            </a:r>
            <a:r>
              <a:rPr lang="pl-PL" dirty="0" smtClean="0"/>
              <a:t> </a:t>
            </a:r>
            <a:r>
              <a:rPr lang="pl-PL" b="1" dirty="0" smtClean="0">
                <a:solidFill>
                  <a:srgbClr val="C00000"/>
                </a:solidFill>
              </a:rPr>
              <a:t>by </a:t>
            </a:r>
            <a:r>
              <a:rPr lang="pl-PL" b="1" dirty="0" err="1" smtClean="0">
                <a:solidFill>
                  <a:srgbClr val="C00000"/>
                </a:solidFill>
              </a:rPr>
              <a:t>only</a:t>
            </a:r>
            <a:r>
              <a:rPr lang="pl-PL" b="1" dirty="0" smtClean="0">
                <a:solidFill>
                  <a:srgbClr val="C00000"/>
                </a:solidFill>
              </a:rPr>
              <a:t> 10 </a:t>
            </a:r>
            <a:r>
              <a:rPr lang="pl-PL" b="1" dirty="0" err="1" smtClean="0">
                <a:solidFill>
                  <a:srgbClr val="C00000"/>
                </a:solidFill>
              </a:rPr>
              <a:t>bits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/>
              <a:t>from</a:t>
            </a:r>
            <a:r>
              <a:rPr lang="pl-PL" dirty="0" smtClean="0"/>
              <a:t> 2</a:t>
            </a:r>
            <a:r>
              <a:rPr lang="pl-PL" baseline="30000" dirty="0" smtClean="0"/>
              <a:t>100000  </a:t>
            </a:r>
            <a:r>
              <a:rPr lang="pl-PL" dirty="0" smtClean="0"/>
              <a:t>to 2</a:t>
            </a:r>
            <a:r>
              <a:rPr lang="pl-PL" baseline="30000" dirty="0" smtClean="0"/>
              <a:t>99990 </a:t>
            </a:r>
            <a:br>
              <a:rPr lang="pl-PL" baseline="30000" dirty="0" smtClean="0"/>
            </a:br>
            <a:r>
              <a:rPr lang="pl-PL" dirty="0" err="1" smtClean="0"/>
              <a:t>would</a:t>
            </a:r>
            <a:r>
              <a:rPr lang="pl-PL" dirty="0" smtClean="0"/>
              <a:t> </a:t>
            </a:r>
            <a:r>
              <a:rPr lang="pl-PL" dirty="0" err="1" smtClean="0"/>
              <a:t>cut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computation</a:t>
            </a:r>
            <a:r>
              <a:rPr lang="pl-PL" dirty="0" smtClean="0"/>
              <a:t> time 1000 </a:t>
            </a:r>
            <a:r>
              <a:rPr lang="pl-PL" dirty="0" err="1" smtClean="0"/>
              <a:t>times</a:t>
            </a:r>
            <a:r>
              <a:rPr lang="pl-PL" dirty="0" smtClean="0"/>
              <a:t> !</a:t>
            </a:r>
            <a:endParaRPr lang="en-US" baseline="300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539552" y="3790781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rgbClr val="0070C0"/>
                </a:solidFill>
              </a:rPr>
              <a:t>Even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more</a:t>
            </a:r>
            <a:r>
              <a:rPr lang="pl-PL" dirty="0" smtClean="0">
                <a:solidFill>
                  <a:srgbClr val="0070C0"/>
                </a:solidFill>
              </a:rPr>
              <a:t>… </a:t>
            </a:r>
            <a:r>
              <a:rPr lang="pl-PL" dirty="0" err="1" smtClean="0"/>
              <a:t>what</a:t>
            </a:r>
            <a:r>
              <a:rPr lang="pl-PL" dirty="0" smtClean="0"/>
              <a:t> we </a:t>
            </a:r>
            <a:r>
              <a:rPr lang="pl-PL" dirty="0" err="1" smtClean="0"/>
              <a:t>get</a:t>
            </a:r>
            <a:r>
              <a:rPr lang="pl-PL" dirty="0" smtClean="0"/>
              <a:t> by program </a:t>
            </a:r>
            <a:r>
              <a:rPr lang="pl-PL" dirty="0" err="1" smtClean="0"/>
              <a:t>creation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 </a:t>
            </a:r>
            <a:r>
              <a:rPr lang="pl-PL" i="1" dirty="0" smtClean="0">
                <a:solidFill>
                  <a:srgbClr val="C00000"/>
                </a:solidFill>
              </a:rPr>
              <a:t>tabula rasa </a:t>
            </a:r>
            <a:r>
              <a:rPr lang="pl-PL" dirty="0" err="1" smtClean="0"/>
              <a:t>brain</a:t>
            </a:r>
            <a:r>
              <a:rPr lang="pl-PL" dirty="0" smtClean="0"/>
              <a:t>. We </a:t>
            </a:r>
            <a:r>
              <a:rPr lang="pl-PL" dirty="0" err="1" smtClean="0"/>
              <a:t>still</a:t>
            </a:r>
            <a:r>
              <a:rPr lang="pl-PL" dirty="0" smtClean="0"/>
              <a:t> </a:t>
            </a:r>
            <a:r>
              <a:rPr lang="pl-PL" dirty="0" err="1" smtClean="0"/>
              <a:t>need</a:t>
            </a:r>
            <a:r>
              <a:rPr lang="pl-PL" dirty="0" smtClean="0"/>
              <a:t> </a:t>
            </a:r>
            <a:r>
              <a:rPr lang="pl-PL" dirty="0" err="1" smtClean="0"/>
              <a:t>another</a:t>
            </a:r>
            <a:r>
              <a:rPr lang="pl-PL" dirty="0" smtClean="0"/>
              <a:t> 5 </a:t>
            </a:r>
            <a:r>
              <a:rPr lang="pl-PL" dirty="0" err="1" smtClean="0"/>
              <a:t>years</a:t>
            </a:r>
            <a:r>
              <a:rPr lang="pl-PL" dirty="0" smtClean="0"/>
              <a:t> to run </a:t>
            </a:r>
            <a:r>
              <a:rPr lang="pl-PL" dirty="0" err="1" smtClean="0"/>
              <a:t>each</a:t>
            </a:r>
            <a:r>
              <a:rPr lang="pl-PL" dirty="0" smtClean="0"/>
              <a:t> program </a:t>
            </a:r>
            <a:r>
              <a:rPr lang="pl-PL" dirty="0" err="1" smtClean="0"/>
              <a:t>embedded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a </a:t>
            </a:r>
            <a:r>
              <a:rPr lang="pl-PL" dirty="0" err="1" smtClean="0"/>
              <a:t>humanoid</a:t>
            </a:r>
            <a:r>
              <a:rPr lang="pl-PL" dirty="0" smtClean="0"/>
              <a:t> robot, </a:t>
            </a:r>
          </a:p>
          <a:p>
            <a:r>
              <a:rPr lang="pl-PL" dirty="0" smtClean="0"/>
              <a:t>one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placed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a (</a:t>
            </a:r>
            <a:r>
              <a:rPr lang="pl-PL" dirty="0" err="1" smtClean="0"/>
              <a:t>possibly</a:t>
            </a:r>
            <a:r>
              <a:rPr lang="pl-PL" dirty="0" smtClean="0"/>
              <a:t> natural) environment.</a:t>
            </a:r>
            <a:endParaRPr lang="en-US" baseline="300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39552" y="5229200"/>
            <a:ext cx="691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rgbClr val="0070C0"/>
                </a:solidFill>
              </a:rPr>
              <a:t>Good</a:t>
            </a:r>
            <a:r>
              <a:rPr lang="pl-PL" dirty="0" smtClean="0">
                <a:solidFill>
                  <a:srgbClr val="0070C0"/>
                </a:solidFill>
              </a:rPr>
              <a:t> News! </a:t>
            </a:r>
            <a:r>
              <a:rPr lang="pl-PL" dirty="0" smtClean="0"/>
              <a:t>We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only</a:t>
            </a:r>
            <a:r>
              <a:rPr lang="pl-PL" dirty="0" smtClean="0"/>
              <a:t> </a:t>
            </a:r>
            <a:r>
              <a:rPr lang="pl-PL" b="1" dirty="0" smtClean="0">
                <a:solidFill>
                  <a:srgbClr val="C00000"/>
                </a:solidFill>
              </a:rPr>
              <a:t>100000</a:t>
            </a:r>
            <a:r>
              <a:rPr lang="pl-PL" dirty="0" smtClean="0"/>
              <a:t> </a:t>
            </a:r>
            <a:r>
              <a:rPr lang="pl-PL" dirty="0" err="1" smtClean="0"/>
              <a:t>bits</a:t>
            </a:r>
            <a:r>
              <a:rPr lang="pl-PL" dirty="0" smtClean="0"/>
              <a:t> </a:t>
            </a:r>
            <a:r>
              <a:rPr lang="pl-PL" dirty="0" err="1" smtClean="0"/>
              <a:t>away</a:t>
            </a:r>
            <a:r>
              <a:rPr lang="pl-PL" dirty="0" smtClean="0"/>
              <a:t> of </a:t>
            </a:r>
            <a:r>
              <a:rPr lang="pl-PL" dirty="0" err="1" smtClean="0"/>
              <a:t>making</a:t>
            </a:r>
            <a:r>
              <a:rPr lang="pl-PL" dirty="0" smtClean="0"/>
              <a:t> a „</a:t>
            </a:r>
            <a:r>
              <a:rPr lang="pl-PL" dirty="0" err="1" smtClean="0"/>
              <a:t>start-up</a:t>
            </a:r>
            <a:r>
              <a:rPr lang="pl-PL" dirty="0" smtClean="0"/>
              <a:t>” </a:t>
            </a:r>
            <a:r>
              <a:rPr lang="pl-PL" dirty="0" err="1" smtClean="0"/>
              <a:t>brain</a:t>
            </a:r>
            <a:r>
              <a:rPr lang="pl-PL" dirty="0" smtClean="0"/>
              <a:t>.</a:t>
            </a:r>
            <a:br>
              <a:rPr lang="pl-PL" dirty="0" smtClean="0"/>
            </a:br>
            <a:r>
              <a:rPr lang="pl-PL" dirty="0" smtClean="0"/>
              <a:t>Not a big </a:t>
            </a:r>
            <a:r>
              <a:rPr lang="pl-PL" dirty="0" err="1" smtClean="0"/>
              <a:t>deal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terms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contemporary</a:t>
            </a:r>
            <a:r>
              <a:rPr lang="pl-PL" dirty="0" smtClean="0"/>
              <a:t> </a:t>
            </a:r>
            <a:r>
              <a:rPr lang="pl-PL" dirty="0" err="1" smtClean="0"/>
              <a:t>programming</a:t>
            </a:r>
            <a:r>
              <a:rPr lang="pl-PL" dirty="0" smtClean="0"/>
              <a:t> </a:t>
            </a:r>
            <a:r>
              <a:rPr lang="pl-PL" dirty="0" err="1" smtClean="0"/>
              <a:t>capabilities</a:t>
            </a:r>
            <a:r>
              <a:rPr lang="pl-PL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ichelangelo_t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2370" y="53155"/>
            <a:ext cx="4661629" cy="265576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21374" y="620688"/>
            <a:ext cx="4006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 smtClean="0">
                <a:solidFill>
                  <a:srgbClr val="7030A0"/>
                </a:solidFill>
              </a:rPr>
              <a:t>Is</a:t>
            </a:r>
            <a:r>
              <a:rPr lang="pl-PL" sz="2000" b="1" dirty="0" smtClean="0">
                <a:solidFill>
                  <a:srgbClr val="7030A0"/>
                </a:solidFill>
              </a:rPr>
              <a:t> </a:t>
            </a:r>
            <a:r>
              <a:rPr lang="pl-PL" sz="2000" b="1" dirty="0" err="1" smtClean="0">
                <a:solidFill>
                  <a:srgbClr val="7030A0"/>
                </a:solidFill>
              </a:rPr>
              <a:t>machine</a:t>
            </a:r>
            <a:r>
              <a:rPr lang="pl-PL" sz="2000" b="1" dirty="0" smtClean="0">
                <a:solidFill>
                  <a:srgbClr val="7030A0"/>
                </a:solidFill>
              </a:rPr>
              <a:t> </a:t>
            </a:r>
            <a:r>
              <a:rPr lang="pl-PL" sz="2000" b="1" dirty="0" err="1" smtClean="0">
                <a:solidFill>
                  <a:srgbClr val="7030A0"/>
                </a:solidFill>
              </a:rPr>
              <a:t>creativity</a:t>
            </a:r>
            <a:r>
              <a:rPr lang="pl-PL" sz="2000" b="1" dirty="0" smtClean="0">
                <a:solidFill>
                  <a:srgbClr val="7030A0"/>
                </a:solidFill>
              </a:rPr>
              <a:t> </a:t>
            </a:r>
            <a:r>
              <a:rPr lang="pl-PL" sz="2000" b="1" dirty="0" err="1" smtClean="0">
                <a:solidFill>
                  <a:srgbClr val="7030A0"/>
                </a:solidFill>
              </a:rPr>
              <a:t>possible</a:t>
            </a:r>
            <a:r>
              <a:rPr lang="pl-PL" sz="2000" b="1" dirty="0" smtClean="0">
                <a:solidFill>
                  <a:srgbClr val="7030A0"/>
                </a:solidFill>
              </a:rPr>
              <a:t> </a:t>
            </a:r>
            <a:r>
              <a:rPr lang="pl-PL" sz="2000" b="1" dirty="0" err="1" smtClean="0">
                <a:solidFill>
                  <a:srgbClr val="7030A0"/>
                </a:solidFill>
              </a:rPr>
              <a:t>at</a:t>
            </a:r>
            <a:r>
              <a:rPr lang="pl-PL" sz="2000" b="1" dirty="0" smtClean="0">
                <a:solidFill>
                  <a:srgbClr val="7030A0"/>
                </a:solidFill>
              </a:rPr>
              <a:t> </a:t>
            </a:r>
            <a:r>
              <a:rPr lang="pl-PL" sz="2000" b="1" dirty="0" err="1" smtClean="0">
                <a:solidFill>
                  <a:srgbClr val="7030A0"/>
                </a:solidFill>
              </a:rPr>
              <a:t>all</a:t>
            </a:r>
            <a:r>
              <a:rPr lang="pl-PL" sz="2000" b="1" dirty="0" smtClean="0">
                <a:solidFill>
                  <a:srgbClr val="7030A0"/>
                </a:solidFill>
              </a:rPr>
              <a:t>?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95536" y="1052736"/>
            <a:ext cx="374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rgbClr val="63235E"/>
                </a:solidFill>
              </a:rPr>
              <a:t>Some</a:t>
            </a:r>
            <a:r>
              <a:rPr lang="pl-PL" dirty="0" smtClean="0">
                <a:solidFill>
                  <a:srgbClr val="63235E"/>
                </a:solidFill>
              </a:rPr>
              <a:t> </a:t>
            </a:r>
            <a:r>
              <a:rPr lang="pl-PL" dirty="0" err="1" smtClean="0">
                <a:solidFill>
                  <a:srgbClr val="63235E"/>
                </a:solidFill>
              </a:rPr>
              <a:t>believe</a:t>
            </a:r>
            <a:r>
              <a:rPr lang="pl-PL" dirty="0" smtClean="0">
                <a:solidFill>
                  <a:srgbClr val="63235E"/>
                </a:solidFill>
              </a:rPr>
              <a:t> </a:t>
            </a:r>
            <a:r>
              <a:rPr lang="pl-PL" dirty="0" err="1" smtClean="0">
                <a:solidFill>
                  <a:srgbClr val="63235E"/>
                </a:solidFill>
              </a:rPr>
              <a:t>that</a:t>
            </a:r>
            <a:r>
              <a:rPr lang="pl-PL" dirty="0" smtClean="0">
                <a:solidFill>
                  <a:srgbClr val="63235E"/>
                </a:solidFill>
              </a:rPr>
              <a:t> „</a:t>
            </a:r>
            <a:r>
              <a:rPr lang="pl-PL" b="1" dirty="0" smtClean="0">
                <a:solidFill>
                  <a:srgbClr val="63235E"/>
                </a:solidFill>
              </a:rPr>
              <a:t>REAL”</a:t>
            </a:r>
            <a:r>
              <a:rPr lang="pl-PL" dirty="0" smtClean="0">
                <a:solidFill>
                  <a:srgbClr val="63235E"/>
                </a:solidFill>
              </a:rPr>
              <a:t> </a:t>
            </a:r>
            <a:r>
              <a:rPr lang="pl-PL" dirty="0" err="1" smtClean="0">
                <a:solidFill>
                  <a:srgbClr val="63235E"/>
                </a:solidFill>
              </a:rPr>
              <a:t>creativity</a:t>
            </a:r>
            <a:r>
              <a:rPr lang="pl-PL" dirty="0" smtClean="0">
                <a:solidFill>
                  <a:srgbClr val="63235E"/>
                </a:solidFill>
              </a:rPr>
              <a:t/>
            </a:r>
            <a:br>
              <a:rPr lang="pl-PL" dirty="0" smtClean="0">
                <a:solidFill>
                  <a:srgbClr val="63235E"/>
                </a:solidFill>
              </a:rPr>
            </a:br>
            <a:r>
              <a:rPr lang="pl-PL" dirty="0" err="1" smtClean="0">
                <a:solidFill>
                  <a:srgbClr val="63235E"/>
                </a:solidFill>
              </a:rPr>
              <a:t>is</a:t>
            </a:r>
            <a:r>
              <a:rPr lang="pl-PL" dirty="0" smtClean="0">
                <a:solidFill>
                  <a:srgbClr val="63235E"/>
                </a:solidFill>
              </a:rPr>
              <a:t> </a:t>
            </a:r>
            <a:r>
              <a:rPr lang="pl-PL" dirty="0" err="1" smtClean="0">
                <a:solidFill>
                  <a:srgbClr val="63235E"/>
                </a:solidFill>
              </a:rPr>
              <a:t>exclusively</a:t>
            </a:r>
            <a:r>
              <a:rPr lang="pl-PL" dirty="0" smtClean="0">
                <a:solidFill>
                  <a:srgbClr val="63235E"/>
                </a:solidFill>
              </a:rPr>
              <a:t> </a:t>
            </a:r>
            <a:r>
              <a:rPr lang="pl-PL" dirty="0" err="1" smtClean="0">
                <a:solidFill>
                  <a:srgbClr val="63235E"/>
                </a:solidFill>
              </a:rPr>
              <a:t>divine</a:t>
            </a:r>
            <a:r>
              <a:rPr lang="pl-PL" dirty="0" smtClean="0">
                <a:solidFill>
                  <a:srgbClr val="63235E"/>
                </a:solidFill>
              </a:rPr>
              <a:t> property</a:t>
            </a:r>
            <a:endParaRPr lang="en-US" dirty="0">
              <a:solidFill>
                <a:srgbClr val="63235E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95536" y="1772816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rgbClr val="63235E"/>
                </a:solidFill>
              </a:rPr>
              <a:t>Other</a:t>
            </a:r>
            <a:r>
              <a:rPr lang="pl-PL" dirty="0" smtClean="0">
                <a:solidFill>
                  <a:srgbClr val="63235E"/>
                </a:solidFill>
              </a:rPr>
              <a:t> </a:t>
            </a:r>
            <a:r>
              <a:rPr lang="pl-PL" dirty="0" err="1" smtClean="0">
                <a:solidFill>
                  <a:srgbClr val="63235E"/>
                </a:solidFill>
              </a:rPr>
              <a:t>maintain</a:t>
            </a:r>
            <a:r>
              <a:rPr lang="pl-PL" dirty="0" smtClean="0">
                <a:solidFill>
                  <a:srgbClr val="63235E"/>
                </a:solidFill>
              </a:rPr>
              <a:t> </a:t>
            </a:r>
            <a:r>
              <a:rPr lang="pl-PL" dirty="0" err="1" smtClean="0">
                <a:solidFill>
                  <a:srgbClr val="63235E"/>
                </a:solidFill>
              </a:rPr>
              <a:t>that</a:t>
            </a:r>
            <a:r>
              <a:rPr lang="pl-PL" dirty="0" smtClean="0">
                <a:solidFill>
                  <a:srgbClr val="63235E"/>
                </a:solidFill>
              </a:rPr>
              <a:t> </a:t>
            </a:r>
            <a:r>
              <a:rPr lang="pl-PL" dirty="0" err="1" smtClean="0">
                <a:solidFill>
                  <a:srgbClr val="63235E"/>
                </a:solidFill>
              </a:rPr>
              <a:t>machine</a:t>
            </a:r>
            <a:r>
              <a:rPr lang="pl-PL" dirty="0" smtClean="0">
                <a:solidFill>
                  <a:srgbClr val="63235E"/>
                </a:solidFill>
              </a:rPr>
              <a:t> </a:t>
            </a:r>
            <a:r>
              <a:rPr lang="pl-PL" dirty="0" err="1" smtClean="0">
                <a:solidFill>
                  <a:srgbClr val="63235E"/>
                </a:solidFill>
              </a:rPr>
              <a:t>creator</a:t>
            </a:r>
            <a:r>
              <a:rPr lang="pl-PL" dirty="0" smtClean="0">
                <a:solidFill>
                  <a:srgbClr val="63235E"/>
                </a:solidFill>
              </a:rPr>
              <a:t> – </a:t>
            </a:r>
            <a:r>
              <a:rPr lang="pl-PL" dirty="0" err="1" smtClean="0">
                <a:solidFill>
                  <a:srgbClr val="63235E"/>
                </a:solidFill>
              </a:rPr>
              <a:t>the</a:t>
            </a:r>
            <a:r>
              <a:rPr lang="pl-PL" dirty="0" smtClean="0">
                <a:solidFill>
                  <a:srgbClr val="63235E"/>
                </a:solidFill>
              </a:rPr>
              <a:t> </a:t>
            </a:r>
            <a:r>
              <a:rPr lang="pl-PL" dirty="0" err="1" smtClean="0">
                <a:solidFill>
                  <a:srgbClr val="63235E"/>
                </a:solidFill>
              </a:rPr>
              <a:t>man</a:t>
            </a:r>
            <a:r>
              <a:rPr lang="pl-PL" dirty="0" smtClean="0">
                <a:solidFill>
                  <a:srgbClr val="63235E"/>
                </a:solidFill>
              </a:rPr>
              <a:t> – </a:t>
            </a:r>
            <a:r>
              <a:rPr lang="pl-PL" dirty="0" err="1" smtClean="0">
                <a:solidFill>
                  <a:srgbClr val="63235E"/>
                </a:solidFill>
              </a:rPr>
              <a:t>must</a:t>
            </a:r>
            <a:r>
              <a:rPr lang="pl-PL" dirty="0" smtClean="0">
                <a:solidFill>
                  <a:srgbClr val="63235E"/>
                </a:solidFill>
              </a:rPr>
              <a:t> be </a:t>
            </a:r>
            <a:r>
              <a:rPr lang="pl-PL" dirty="0" err="1" smtClean="0">
                <a:solidFill>
                  <a:srgbClr val="63235E"/>
                </a:solidFill>
              </a:rPr>
              <a:t>more</a:t>
            </a:r>
            <a:r>
              <a:rPr lang="pl-PL" dirty="0" smtClean="0">
                <a:solidFill>
                  <a:srgbClr val="63235E"/>
                </a:solidFill>
              </a:rPr>
              <a:t> </a:t>
            </a:r>
            <a:r>
              <a:rPr lang="pl-PL" dirty="0" err="1" smtClean="0">
                <a:solidFill>
                  <a:srgbClr val="63235E"/>
                </a:solidFill>
              </a:rPr>
              <a:t>sophisticated</a:t>
            </a:r>
            <a:r>
              <a:rPr lang="pl-PL" dirty="0" smtClean="0">
                <a:solidFill>
                  <a:srgbClr val="63235E"/>
                </a:solidFill>
              </a:rPr>
              <a:t> </a:t>
            </a:r>
            <a:r>
              <a:rPr lang="pl-PL" dirty="0" err="1" smtClean="0">
                <a:solidFill>
                  <a:srgbClr val="63235E"/>
                </a:solidFill>
              </a:rPr>
              <a:t>than</a:t>
            </a:r>
            <a:r>
              <a:rPr lang="pl-PL" dirty="0" smtClean="0">
                <a:solidFill>
                  <a:srgbClr val="63235E"/>
                </a:solidFill>
              </a:rPr>
              <a:t> opus </a:t>
            </a:r>
            <a:r>
              <a:rPr lang="pl-PL" dirty="0" err="1" smtClean="0">
                <a:solidFill>
                  <a:srgbClr val="63235E"/>
                </a:solidFill>
              </a:rPr>
              <a:t>humanum</a:t>
            </a:r>
            <a:r>
              <a:rPr lang="pl-PL" dirty="0" smtClean="0">
                <a:solidFill>
                  <a:srgbClr val="63235E"/>
                </a:solidFill>
              </a:rPr>
              <a:t>. </a:t>
            </a:r>
            <a:r>
              <a:rPr lang="pl-PL" dirty="0" err="1" smtClean="0">
                <a:solidFill>
                  <a:srgbClr val="63235E"/>
                </a:solidFill>
              </a:rPr>
              <a:t>What</a:t>
            </a:r>
            <a:r>
              <a:rPr lang="pl-PL" dirty="0" smtClean="0">
                <a:solidFill>
                  <a:srgbClr val="63235E"/>
                </a:solidFill>
              </a:rPr>
              <a:t> </a:t>
            </a:r>
            <a:r>
              <a:rPr lang="pl-PL" dirty="0" err="1" smtClean="0">
                <a:solidFill>
                  <a:srgbClr val="63235E"/>
                </a:solidFill>
              </a:rPr>
              <a:t>about</a:t>
            </a:r>
            <a:r>
              <a:rPr lang="pl-PL" dirty="0" smtClean="0">
                <a:solidFill>
                  <a:srgbClr val="63235E"/>
                </a:solidFill>
              </a:rPr>
              <a:t> </a:t>
            </a:r>
            <a:r>
              <a:rPr lang="pl-PL" dirty="0" err="1" smtClean="0">
                <a:solidFill>
                  <a:srgbClr val="63235E"/>
                </a:solidFill>
              </a:rPr>
              <a:t>collaborative</a:t>
            </a:r>
            <a:r>
              <a:rPr lang="pl-PL" dirty="0" smtClean="0">
                <a:solidFill>
                  <a:srgbClr val="63235E"/>
                </a:solidFill>
              </a:rPr>
              <a:t> </a:t>
            </a:r>
            <a:r>
              <a:rPr lang="pl-PL" dirty="0" err="1" smtClean="0">
                <a:solidFill>
                  <a:srgbClr val="63235E"/>
                </a:solidFill>
              </a:rPr>
              <a:t>activity</a:t>
            </a:r>
            <a:r>
              <a:rPr lang="pl-PL" dirty="0" smtClean="0">
                <a:solidFill>
                  <a:srgbClr val="63235E"/>
                </a:solidFill>
              </a:rPr>
              <a:t>?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95536" y="2780928"/>
            <a:ext cx="768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C00000"/>
                </a:solidFill>
              </a:rPr>
              <a:t>Prime</a:t>
            </a:r>
            <a:r>
              <a:rPr lang="pl-PL" b="1" dirty="0" smtClean="0">
                <a:solidFill>
                  <a:srgbClr val="C00000"/>
                </a:solidFill>
              </a:rPr>
              <a:t> (</a:t>
            </a:r>
            <a:r>
              <a:rPr lang="pl-PL" b="1" dirty="0" err="1" smtClean="0">
                <a:solidFill>
                  <a:srgbClr val="C00000"/>
                </a:solidFill>
              </a:rPr>
              <a:t>integer</a:t>
            </a:r>
            <a:r>
              <a:rPr lang="pl-PL" b="1" dirty="0" smtClean="0">
                <a:solidFill>
                  <a:srgbClr val="C00000"/>
                </a:solidFill>
              </a:rPr>
              <a:t>) </a:t>
            </a:r>
            <a:r>
              <a:rPr lang="pl-PL" b="1" dirty="0" err="1" smtClean="0">
                <a:solidFill>
                  <a:srgbClr val="C00000"/>
                </a:solidFill>
              </a:rPr>
              <a:t>factorization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dirty="0" smtClean="0"/>
              <a:t>–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believed</a:t>
            </a:r>
            <a:r>
              <a:rPr lang="pl-PL" dirty="0" smtClean="0"/>
              <a:t> no </a:t>
            </a:r>
            <a:r>
              <a:rPr lang="pl-PL" dirty="0" err="1" smtClean="0"/>
              <a:t>polynomial</a:t>
            </a:r>
            <a:r>
              <a:rPr lang="pl-PL" dirty="0" smtClean="0"/>
              <a:t> time </a:t>
            </a:r>
            <a:r>
              <a:rPr lang="pl-PL" dirty="0" err="1" smtClean="0"/>
              <a:t>algorithm</a:t>
            </a:r>
            <a:r>
              <a:rPr lang="pl-PL" dirty="0" smtClean="0"/>
              <a:t> </a:t>
            </a:r>
            <a:r>
              <a:rPr lang="pl-PL" dirty="0" err="1" smtClean="0"/>
              <a:t>exists</a:t>
            </a:r>
            <a:r>
              <a:rPr lang="pl-PL" dirty="0" smtClean="0"/>
              <a:t>.</a:t>
            </a:r>
            <a:endParaRPr lang="en-US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95536" y="3068960"/>
            <a:ext cx="5516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Aproaches</a:t>
            </a:r>
            <a:r>
              <a:rPr lang="pl-PL" dirty="0" smtClean="0"/>
              <a:t> </a:t>
            </a:r>
            <a:r>
              <a:rPr lang="pl-PL" dirty="0" err="1" smtClean="0"/>
              <a:t>better</a:t>
            </a:r>
            <a:r>
              <a:rPr lang="pl-PL" dirty="0" smtClean="0"/>
              <a:t> </a:t>
            </a:r>
            <a:r>
              <a:rPr lang="pl-PL" dirty="0" err="1" smtClean="0"/>
              <a:t>than</a:t>
            </a:r>
            <a:r>
              <a:rPr lang="pl-PL" dirty="0" smtClean="0"/>
              <a:t> </a:t>
            </a:r>
            <a:r>
              <a:rPr lang="pl-PL" b="1" dirty="0" err="1" smtClean="0"/>
              <a:t>brute</a:t>
            </a:r>
            <a:r>
              <a:rPr lang="pl-PL" b="1" dirty="0" smtClean="0"/>
              <a:t> </a:t>
            </a:r>
            <a:r>
              <a:rPr lang="pl-PL" b="1" dirty="0" err="1" smtClean="0"/>
              <a:t>force</a:t>
            </a:r>
            <a:r>
              <a:rPr lang="pl-PL" b="1" dirty="0" smtClean="0"/>
              <a:t> </a:t>
            </a:r>
            <a:r>
              <a:rPr lang="pl-PL" b="1" dirty="0" err="1" smtClean="0"/>
              <a:t>search</a:t>
            </a:r>
            <a:r>
              <a:rPr lang="pl-PL" dirty="0" smtClean="0"/>
              <a:t> </a:t>
            </a:r>
            <a:r>
              <a:rPr lang="pl-PL" dirty="0" err="1" smtClean="0"/>
              <a:t>exist</a:t>
            </a:r>
            <a:r>
              <a:rPr lang="pl-PL" dirty="0" smtClean="0"/>
              <a:t>, </a:t>
            </a:r>
            <a:r>
              <a:rPr lang="pl-PL" dirty="0" err="1" smtClean="0"/>
              <a:t>however</a:t>
            </a:r>
            <a:r>
              <a:rPr lang="pl-PL" dirty="0" smtClean="0"/>
              <a:t>.</a:t>
            </a:r>
            <a:endParaRPr lang="en-US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475656" y="3429000"/>
            <a:ext cx="236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(</a:t>
            </a:r>
            <a:r>
              <a:rPr lang="pl-PL" dirty="0" smtClean="0"/>
              <a:t>64/9 * b</a:t>
            </a:r>
            <a:r>
              <a:rPr lang="pt-BR" dirty="0" smtClean="0"/>
              <a:t>)</a:t>
            </a:r>
            <a:r>
              <a:rPr lang="pt-BR" baseline="30000" dirty="0" smtClean="0"/>
              <a:t>1/3</a:t>
            </a:r>
            <a:r>
              <a:rPr lang="pt-BR" dirty="0" smtClean="0"/>
              <a:t> </a:t>
            </a:r>
            <a:r>
              <a:rPr lang="pl-PL" dirty="0" smtClean="0"/>
              <a:t>* </a:t>
            </a:r>
            <a:r>
              <a:rPr lang="pt-BR" dirty="0" smtClean="0"/>
              <a:t>(log</a:t>
            </a:r>
            <a:r>
              <a:rPr lang="pl-PL" dirty="0" smtClean="0"/>
              <a:t> b</a:t>
            </a:r>
            <a:r>
              <a:rPr lang="pt-BR" dirty="0" smtClean="0"/>
              <a:t>)</a:t>
            </a:r>
            <a:r>
              <a:rPr lang="pt-BR" baseline="30000" dirty="0" smtClean="0"/>
              <a:t>2/3</a:t>
            </a:r>
            <a:endParaRPr lang="en-US" baseline="300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95536" y="342900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2</a:t>
            </a:r>
            <a:r>
              <a:rPr lang="pl-PL" sz="3200" baseline="30000" dirty="0" smtClean="0"/>
              <a:t>b </a:t>
            </a:r>
            <a:r>
              <a:rPr lang="pl-PL" sz="3200" dirty="0" smtClean="0"/>
              <a:t>→ 2</a:t>
            </a:r>
            <a:endParaRPr lang="en-US" sz="3200" baseline="30000" dirty="0"/>
          </a:p>
        </p:txBody>
      </p:sp>
      <p:sp>
        <p:nvSpPr>
          <p:cNvPr id="11" name="Prostokąt 10"/>
          <p:cNvSpPr/>
          <p:nvPr/>
        </p:nvSpPr>
        <p:spPr>
          <a:xfrm>
            <a:off x="5940152" y="3563724"/>
            <a:ext cx="2817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(general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 field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sieve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067944" y="342900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2</a:t>
            </a:r>
            <a:r>
              <a:rPr lang="pl-PL" sz="3200" baseline="30000" dirty="0" smtClean="0"/>
              <a:t>1024 </a:t>
            </a:r>
            <a:r>
              <a:rPr lang="pl-PL" sz="3200" dirty="0" smtClean="0"/>
              <a:t>→ 2</a:t>
            </a:r>
            <a:r>
              <a:rPr lang="pl-PL" sz="3200" baseline="30000" dirty="0" smtClean="0"/>
              <a:t>90</a:t>
            </a:r>
            <a:endParaRPr lang="en-US" sz="3200" baseline="30000" dirty="0"/>
          </a:p>
        </p:txBody>
      </p:sp>
      <p:sp>
        <p:nvSpPr>
          <p:cNvPr id="14" name="Strzałka w lewo 13"/>
          <p:cNvSpPr/>
          <p:nvPr/>
        </p:nvSpPr>
        <p:spPr>
          <a:xfrm flipH="1">
            <a:off x="3779912" y="3573016"/>
            <a:ext cx="288032" cy="288032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395536" y="400506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rgbClr val="63235E"/>
                </a:solidFill>
              </a:rPr>
              <a:t>Let</a:t>
            </a:r>
            <a:r>
              <a:rPr lang="pl-PL" dirty="0" smtClean="0">
                <a:solidFill>
                  <a:srgbClr val="63235E"/>
                </a:solidFill>
              </a:rPr>
              <a:t> </a:t>
            </a:r>
            <a:r>
              <a:rPr lang="pl-PL" dirty="0" err="1" smtClean="0">
                <a:solidFill>
                  <a:srgbClr val="63235E"/>
                </a:solidFill>
              </a:rPr>
              <a:t>us</a:t>
            </a:r>
            <a:r>
              <a:rPr lang="pl-PL" dirty="0" smtClean="0">
                <a:solidFill>
                  <a:srgbClr val="63235E"/>
                </a:solidFill>
              </a:rPr>
              <a:t> </a:t>
            </a:r>
            <a:r>
              <a:rPr lang="pl-PL" dirty="0" err="1" smtClean="0">
                <a:solidFill>
                  <a:srgbClr val="63235E"/>
                </a:solidFill>
              </a:rPr>
              <a:t>assume</a:t>
            </a:r>
            <a:r>
              <a:rPr lang="pl-PL" dirty="0" smtClean="0">
                <a:solidFill>
                  <a:srgbClr val="63235E"/>
                </a:solidFill>
              </a:rPr>
              <a:t> </a:t>
            </a:r>
            <a:r>
              <a:rPr lang="pl-PL" dirty="0" err="1" smtClean="0">
                <a:solidFill>
                  <a:srgbClr val="63235E"/>
                </a:solidFill>
              </a:rPr>
              <a:t>that</a:t>
            </a:r>
            <a:r>
              <a:rPr lang="pl-PL" dirty="0" smtClean="0">
                <a:solidFill>
                  <a:srgbClr val="63235E"/>
                </a:solidFill>
              </a:rPr>
              <a:t> a </a:t>
            </a:r>
            <a:r>
              <a:rPr lang="pl-PL" dirty="0" err="1" smtClean="0">
                <a:solidFill>
                  <a:srgbClr val="63235E"/>
                </a:solidFill>
              </a:rPr>
              <a:t>faster</a:t>
            </a:r>
            <a:r>
              <a:rPr lang="pl-PL" dirty="0" smtClean="0">
                <a:solidFill>
                  <a:srgbClr val="63235E"/>
                </a:solidFill>
              </a:rPr>
              <a:t> </a:t>
            </a:r>
            <a:r>
              <a:rPr lang="pl-PL" dirty="0" err="1" smtClean="0">
                <a:solidFill>
                  <a:srgbClr val="63235E"/>
                </a:solidFill>
              </a:rPr>
              <a:t>method</a:t>
            </a:r>
            <a:r>
              <a:rPr lang="pl-PL" dirty="0" smtClean="0">
                <a:solidFill>
                  <a:srgbClr val="63235E"/>
                </a:solidFill>
              </a:rPr>
              <a:t> </a:t>
            </a:r>
            <a:r>
              <a:rPr lang="pl-PL" dirty="0" err="1" smtClean="0">
                <a:solidFill>
                  <a:srgbClr val="63235E"/>
                </a:solidFill>
              </a:rPr>
              <a:t>exists</a:t>
            </a:r>
            <a:r>
              <a:rPr lang="pl-PL" dirty="0" smtClean="0">
                <a:solidFill>
                  <a:srgbClr val="63235E"/>
                </a:solidFill>
              </a:rPr>
              <a:t>, </a:t>
            </a:r>
            <a:r>
              <a:rPr lang="pl-PL" dirty="0" err="1" smtClean="0">
                <a:solidFill>
                  <a:srgbClr val="63235E"/>
                </a:solidFill>
              </a:rPr>
              <a:t>possibly</a:t>
            </a:r>
            <a:r>
              <a:rPr lang="pl-PL" dirty="0" smtClean="0">
                <a:solidFill>
                  <a:srgbClr val="63235E"/>
                </a:solidFill>
              </a:rPr>
              <a:t> to be </a:t>
            </a:r>
            <a:r>
              <a:rPr lang="pl-PL" dirty="0" err="1" smtClean="0">
                <a:solidFill>
                  <a:srgbClr val="63235E"/>
                </a:solidFill>
              </a:rPr>
              <a:t>discovered</a:t>
            </a:r>
            <a:r>
              <a:rPr lang="pl-PL" dirty="0" smtClean="0">
                <a:solidFill>
                  <a:srgbClr val="63235E"/>
                </a:solidFill>
              </a:rPr>
              <a:t> as a </a:t>
            </a:r>
            <a:r>
              <a:rPr lang="pl-PL" dirty="0" err="1" smtClean="0">
                <a:solidFill>
                  <a:srgbClr val="63235E"/>
                </a:solidFill>
              </a:rPr>
              <a:t>result</a:t>
            </a:r>
            <a:r>
              <a:rPr lang="pl-PL" dirty="0" smtClean="0">
                <a:solidFill>
                  <a:srgbClr val="63235E"/>
                </a:solidFill>
              </a:rPr>
              <a:t> of a </a:t>
            </a:r>
            <a:r>
              <a:rPr lang="pl-PL" dirty="0" err="1" smtClean="0">
                <a:solidFill>
                  <a:srgbClr val="63235E"/>
                </a:solidFill>
              </a:rPr>
              <a:t>substantial</a:t>
            </a:r>
            <a:r>
              <a:rPr lang="pl-PL" dirty="0" smtClean="0">
                <a:solidFill>
                  <a:srgbClr val="63235E"/>
                </a:solidFill>
              </a:rPr>
              <a:t> </a:t>
            </a:r>
            <a:r>
              <a:rPr lang="pl-PL" dirty="0" err="1" smtClean="0">
                <a:solidFill>
                  <a:srgbClr val="63235E"/>
                </a:solidFill>
              </a:rPr>
              <a:t>progress</a:t>
            </a:r>
            <a:r>
              <a:rPr lang="pl-PL" dirty="0" smtClean="0">
                <a:solidFill>
                  <a:srgbClr val="63235E"/>
                </a:solidFill>
              </a:rPr>
              <a:t> </a:t>
            </a:r>
            <a:r>
              <a:rPr lang="pl-PL" dirty="0" err="1" smtClean="0">
                <a:solidFill>
                  <a:srgbClr val="63235E"/>
                </a:solidFill>
              </a:rPr>
              <a:t>in</a:t>
            </a:r>
            <a:r>
              <a:rPr lang="pl-PL" dirty="0" smtClean="0">
                <a:solidFill>
                  <a:srgbClr val="63235E"/>
                </a:solidFill>
              </a:rPr>
              <a:t> </a:t>
            </a:r>
            <a:r>
              <a:rPr lang="pl-PL" dirty="0" err="1" smtClean="0">
                <a:solidFill>
                  <a:srgbClr val="63235E"/>
                </a:solidFill>
              </a:rPr>
              <a:t>mathematics</a:t>
            </a:r>
            <a:r>
              <a:rPr lang="pl-PL" dirty="0" smtClean="0">
                <a:solidFill>
                  <a:srgbClr val="63235E"/>
                </a:solidFill>
              </a:rPr>
              <a:t>. </a:t>
            </a:r>
            <a:r>
              <a:rPr lang="pl-PL" dirty="0" err="1" smtClean="0">
                <a:solidFill>
                  <a:srgbClr val="63235E"/>
                </a:solidFill>
              </a:rPr>
              <a:t>Then</a:t>
            </a:r>
            <a:r>
              <a:rPr lang="pl-PL" dirty="0" smtClean="0">
                <a:solidFill>
                  <a:srgbClr val="63235E"/>
                </a:solidFill>
              </a:rPr>
              <a:t>, </a:t>
            </a:r>
            <a:r>
              <a:rPr lang="pl-PL" dirty="0" smtClean="0">
                <a:solidFill>
                  <a:srgbClr val="63235E"/>
                </a:solidFill>
              </a:rPr>
              <a:t>a program </a:t>
            </a:r>
            <a:r>
              <a:rPr lang="pl-PL" dirty="0" err="1" smtClean="0">
                <a:solidFill>
                  <a:srgbClr val="63235E"/>
                </a:solidFill>
              </a:rPr>
              <a:t>exists</a:t>
            </a:r>
            <a:r>
              <a:rPr lang="pl-PL" dirty="0" smtClean="0">
                <a:solidFill>
                  <a:srgbClr val="63235E"/>
                </a:solidFill>
              </a:rPr>
              <a:t> </a:t>
            </a:r>
            <a:r>
              <a:rPr lang="pl-PL" dirty="0" err="1" smtClean="0">
                <a:solidFill>
                  <a:srgbClr val="63235E"/>
                </a:solidFill>
              </a:rPr>
              <a:t>that</a:t>
            </a:r>
            <a:r>
              <a:rPr lang="pl-PL" dirty="0" smtClean="0">
                <a:solidFill>
                  <a:srgbClr val="63235E"/>
                </a:solidFill>
              </a:rPr>
              <a:t> </a:t>
            </a:r>
            <a:r>
              <a:rPr lang="pl-PL" dirty="0" err="1" smtClean="0">
                <a:solidFill>
                  <a:srgbClr val="63235E"/>
                </a:solidFill>
              </a:rPr>
              <a:t>may</a:t>
            </a:r>
            <a:r>
              <a:rPr lang="pl-PL" dirty="0" smtClean="0">
                <a:solidFill>
                  <a:srgbClr val="63235E"/>
                </a:solidFill>
              </a:rPr>
              <a:t> be </a:t>
            </a:r>
            <a:r>
              <a:rPr lang="pl-PL" dirty="0" err="1" smtClean="0">
                <a:solidFill>
                  <a:srgbClr val="63235E"/>
                </a:solidFill>
              </a:rPr>
              <a:t>found</a:t>
            </a:r>
            <a:r>
              <a:rPr lang="pl-PL" dirty="0" smtClean="0">
                <a:solidFill>
                  <a:srgbClr val="63235E"/>
                </a:solidFill>
              </a:rPr>
              <a:t> </a:t>
            </a:r>
            <a:r>
              <a:rPr lang="pl-PL" dirty="0" err="1" smtClean="0">
                <a:solidFill>
                  <a:srgbClr val="63235E"/>
                </a:solidFill>
              </a:rPr>
              <a:t>with</a:t>
            </a:r>
            <a:r>
              <a:rPr lang="pl-PL" dirty="0" smtClean="0">
                <a:solidFill>
                  <a:srgbClr val="63235E"/>
                </a:solidFill>
              </a:rPr>
              <a:t> Universal </a:t>
            </a:r>
            <a:r>
              <a:rPr lang="pl-PL" dirty="0" err="1" smtClean="0">
                <a:solidFill>
                  <a:srgbClr val="63235E"/>
                </a:solidFill>
              </a:rPr>
              <a:t>Search</a:t>
            </a:r>
            <a:r>
              <a:rPr lang="pl-PL" dirty="0" smtClean="0">
                <a:solidFill>
                  <a:srgbClr val="63235E"/>
                </a:solidFill>
              </a:rPr>
              <a:t>, </a:t>
            </a:r>
            <a:r>
              <a:rPr lang="pl-PL" dirty="0" err="1" smtClean="0">
                <a:solidFill>
                  <a:srgbClr val="63235E"/>
                </a:solidFill>
              </a:rPr>
              <a:t>provided</a:t>
            </a:r>
            <a:r>
              <a:rPr lang="pl-PL" dirty="0" smtClean="0">
                <a:solidFill>
                  <a:srgbClr val="63235E"/>
                </a:solidFill>
              </a:rPr>
              <a:t> a </a:t>
            </a:r>
            <a:r>
              <a:rPr lang="pl-PL" dirty="0" err="1" smtClean="0">
                <a:solidFill>
                  <a:srgbClr val="63235E"/>
                </a:solidFill>
              </a:rPr>
              <a:t>polynomial</a:t>
            </a:r>
            <a:r>
              <a:rPr lang="pl-PL" dirty="0" smtClean="0">
                <a:solidFill>
                  <a:srgbClr val="63235E"/>
                </a:solidFill>
              </a:rPr>
              <a:t> time test </a:t>
            </a:r>
            <a:r>
              <a:rPr lang="pl-PL" dirty="0" err="1" smtClean="0">
                <a:solidFill>
                  <a:srgbClr val="63235E"/>
                </a:solidFill>
              </a:rPr>
              <a:t>algorithm</a:t>
            </a:r>
            <a:r>
              <a:rPr lang="pl-PL" dirty="0" smtClean="0">
                <a:solidFill>
                  <a:srgbClr val="63235E"/>
                </a:solidFill>
              </a:rPr>
              <a:t> </a:t>
            </a:r>
            <a:r>
              <a:rPr lang="pl-PL" dirty="0" err="1" smtClean="0">
                <a:solidFill>
                  <a:srgbClr val="63235E"/>
                </a:solidFill>
              </a:rPr>
              <a:t>may</a:t>
            </a:r>
            <a:r>
              <a:rPr lang="pl-PL" dirty="0" smtClean="0">
                <a:solidFill>
                  <a:srgbClr val="63235E"/>
                </a:solidFill>
              </a:rPr>
              <a:t> be </a:t>
            </a:r>
            <a:r>
              <a:rPr lang="pl-PL" dirty="0" err="1" smtClean="0">
                <a:solidFill>
                  <a:srgbClr val="63235E"/>
                </a:solidFill>
              </a:rPr>
              <a:t>performed</a:t>
            </a:r>
            <a:r>
              <a:rPr lang="pl-PL" dirty="0" smtClean="0">
                <a:solidFill>
                  <a:srgbClr val="63235E"/>
                </a:solidFill>
              </a:rPr>
              <a:t>.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755576" y="5507940"/>
            <a:ext cx="3699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7030A0"/>
                </a:solidFill>
              </a:rPr>
              <a:t>How</a:t>
            </a:r>
            <a:r>
              <a:rPr lang="pl-PL" b="1" dirty="0" smtClean="0">
                <a:solidFill>
                  <a:srgbClr val="7030A0"/>
                </a:solidFill>
              </a:rPr>
              <a:t> to </a:t>
            </a:r>
            <a:r>
              <a:rPr lang="pl-PL" b="1" dirty="0" err="1" smtClean="0">
                <a:solidFill>
                  <a:srgbClr val="7030A0"/>
                </a:solidFill>
              </a:rPr>
              <a:t>expedite</a:t>
            </a:r>
            <a:r>
              <a:rPr lang="pl-PL" b="1" dirty="0" smtClean="0">
                <a:solidFill>
                  <a:srgbClr val="7030A0"/>
                </a:solidFill>
              </a:rPr>
              <a:t> </a:t>
            </a:r>
            <a:r>
              <a:rPr lang="pl-PL" b="1" dirty="0" err="1" smtClean="0">
                <a:solidFill>
                  <a:srgbClr val="7030A0"/>
                </a:solidFill>
              </a:rPr>
              <a:t>the</a:t>
            </a:r>
            <a:r>
              <a:rPr lang="pl-PL" b="1" dirty="0" smtClean="0">
                <a:solidFill>
                  <a:srgbClr val="7030A0"/>
                </a:solidFill>
              </a:rPr>
              <a:t> program </a:t>
            </a:r>
            <a:r>
              <a:rPr lang="pl-PL" b="1" dirty="0" err="1" smtClean="0">
                <a:solidFill>
                  <a:srgbClr val="7030A0"/>
                </a:solidFill>
              </a:rPr>
              <a:t>seach</a:t>
            </a:r>
            <a:r>
              <a:rPr lang="pl-PL" b="1" dirty="0" smtClean="0">
                <a:solidFill>
                  <a:srgbClr val="7030A0"/>
                </a:solidFill>
              </a:rPr>
              <a:t>?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467544" y="5147900"/>
            <a:ext cx="2661434" cy="369332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  <a:scene3d>
            <a:camera prst="orthographicFront"/>
            <a:lightRig rig="threePt" dir="t"/>
          </a:scene3d>
          <a:sp3d extrusionH="76200">
            <a:bevelT h="38100"/>
            <a:extrusionClr>
              <a:srgbClr val="7030A0"/>
            </a:extrusionClr>
          </a:sp3d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7030A0"/>
                </a:solidFill>
              </a:rPr>
              <a:t>Two</a:t>
            </a:r>
            <a:r>
              <a:rPr lang="pl-PL" b="1" dirty="0" smtClean="0">
                <a:solidFill>
                  <a:srgbClr val="7030A0"/>
                </a:solidFill>
              </a:rPr>
              <a:t> </a:t>
            </a:r>
            <a:r>
              <a:rPr lang="pl-PL" b="1" dirty="0" err="1" smtClean="0">
                <a:solidFill>
                  <a:srgbClr val="7030A0"/>
                </a:solidFill>
              </a:rPr>
              <a:t>questions</a:t>
            </a:r>
            <a:r>
              <a:rPr lang="pl-PL" b="1" dirty="0" smtClean="0">
                <a:solidFill>
                  <a:srgbClr val="7030A0"/>
                </a:solidFill>
              </a:rPr>
              <a:t> for </a:t>
            </a:r>
            <a:r>
              <a:rPr lang="pl-PL" b="1" dirty="0" err="1" smtClean="0">
                <a:solidFill>
                  <a:srgbClr val="7030A0"/>
                </a:solidFill>
              </a:rPr>
              <a:t>the</a:t>
            </a:r>
            <a:r>
              <a:rPr lang="pl-PL" b="1" dirty="0" smtClean="0">
                <a:solidFill>
                  <a:srgbClr val="7030A0"/>
                </a:solidFill>
              </a:rPr>
              <a:t> AGI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755576" y="5867980"/>
            <a:ext cx="539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7030A0"/>
                </a:solidFill>
              </a:rPr>
              <a:t>What</a:t>
            </a:r>
            <a:r>
              <a:rPr lang="pl-PL" b="1" dirty="0" smtClean="0">
                <a:solidFill>
                  <a:srgbClr val="7030A0"/>
                </a:solidFill>
              </a:rPr>
              <a:t> test for </a:t>
            </a:r>
            <a:r>
              <a:rPr lang="pl-PL" b="1" dirty="0" err="1" smtClean="0">
                <a:solidFill>
                  <a:srgbClr val="7030A0"/>
                </a:solidFill>
              </a:rPr>
              <a:t>intelligence</a:t>
            </a:r>
            <a:r>
              <a:rPr lang="pl-PL" b="1" dirty="0" smtClean="0">
                <a:solidFill>
                  <a:srgbClr val="7030A0"/>
                </a:solidFill>
              </a:rPr>
              <a:t> == fitness </a:t>
            </a:r>
            <a:r>
              <a:rPr lang="pl-PL" b="1" dirty="0" err="1" smtClean="0">
                <a:solidFill>
                  <a:srgbClr val="7030A0"/>
                </a:solidFill>
              </a:rPr>
              <a:t>function</a:t>
            </a:r>
            <a:r>
              <a:rPr lang="pl-PL" b="1" dirty="0" smtClean="0">
                <a:solidFill>
                  <a:srgbClr val="7030A0"/>
                </a:solidFill>
              </a:rPr>
              <a:t> to </a:t>
            </a:r>
            <a:r>
              <a:rPr lang="pl-PL" b="1" dirty="0" err="1" smtClean="0">
                <a:solidFill>
                  <a:srgbClr val="7030A0"/>
                </a:solidFill>
              </a:rPr>
              <a:t>select</a:t>
            </a:r>
            <a:r>
              <a:rPr lang="pl-PL" b="1" dirty="0" smtClean="0">
                <a:solidFill>
                  <a:srgbClr val="7030A0"/>
                </a:solidFill>
              </a:rPr>
              <a:t>?</a:t>
            </a:r>
            <a:endParaRPr lang="en-US" b="1" dirty="0" smtClean="0">
              <a:solidFill>
                <a:srgbClr val="7030A0"/>
              </a:solidFill>
            </a:endParaRPr>
          </a:p>
        </p:txBody>
      </p:sp>
      <p:sp>
        <p:nvSpPr>
          <p:cNvPr id="21" name="Strzałka w prawo z wcięciem 20"/>
          <p:cNvSpPr/>
          <p:nvPr/>
        </p:nvSpPr>
        <p:spPr>
          <a:xfrm>
            <a:off x="467544" y="5606724"/>
            <a:ext cx="288032" cy="216024"/>
          </a:xfrm>
          <a:prstGeom prst="notch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2" name="Strzałka w prawo z wcięciem 21"/>
          <p:cNvSpPr/>
          <p:nvPr/>
        </p:nvSpPr>
        <p:spPr>
          <a:xfrm>
            <a:off x="467544" y="5939988"/>
            <a:ext cx="288032" cy="216024"/>
          </a:xfrm>
          <a:prstGeom prst="notch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3" grpId="0"/>
      <p:bldP spid="14" grpId="1" animBg="1"/>
      <p:bldP spid="15" grpId="0"/>
      <p:bldP spid="17" grpId="0"/>
      <p:bldP spid="18" grpId="0" animBg="1"/>
      <p:bldP spid="19" grpId="0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05288" y="548680"/>
            <a:ext cx="5333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dirty="0" err="1" smtClean="0">
                <a:solidFill>
                  <a:schemeClr val="tx2"/>
                </a:solidFill>
              </a:rPr>
              <a:t>What</a:t>
            </a:r>
            <a:r>
              <a:rPr lang="pl-PL" sz="2800" dirty="0" smtClean="0">
                <a:solidFill>
                  <a:schemeClr val="tx2"/>
                </a:solidFill>
              </a:rPr>
              <a:t> test for </a:t>
            </a:r>
            <a:r>
              <a:rPr lang="pl-PL" sz="2800" dirty="0" err="1" smtClean="0">
                <a:solidFill>
                  <a:schemeClr val="tx2"/>
                </a:solidFill>
              </a:rPr>
              <a:t>Artificial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Intelligence</a:t>
            </a:r>
            <a:r>
              <a:rPr lang="pl-PL" sz="2800" dirty="0" smtClean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3" name="Prostokąt 2"/>
          <p:cNvSpPr/>
          <p:nvPr/>
        </p:nvSpPr>
        <p:spPr>
          <a:xfrm>
            <a:off x="755576" y="1340768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 Turing Test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is the worst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test for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artificial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intelligence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except all those other that have been tried from time to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e”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403648" y="1988840"/>
            <a:ext cx="7148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b="1" dirty="0" smtClean="0"/>
              <a:t>Winston Churchill ?</a:t>
            </a:r>
            <a:endParaRPr lang="pl-PL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83568" y="2276872"/>
            <a:ext cx="180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C00000"/>
                </a:solidFill>
              </a:rPr>
              <a:t>Human</a:t>
            </a:r>
            <a:r>
              <a:rPr lang="pl-PL" b="1" dirty="0" smtClean="0">
                <a:solidFill>
                  <a:srgbClr val="C00000"/>
                </a:solidFill>
              </a:rPr>
              <a:t> I.Q. Test?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83568" y="270892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Sanghi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and D. L.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Dowe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 computer program capable of passing I.Q. tests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Proc. 4th ICCS International Conference on Cognitive Science (ICCS’03)</a:t>
            </a:r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Pages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570–575, Sydney, NSW, Australia, 2003.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83568" y="3645024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„A program (…) 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 a variety of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I.Q. tests, regularly obtains a score close to the purported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average human score of 100.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83568" y="4437112"/>
            <a:ext cx="673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Human</a:t>
            </a:r>
            <a:r>
              <a:rPr lang="pl-PL" dirty="0" smtClean="0"/>
              <a:t> I.Q. test </a:t>
            </a:r>
            <a:r>
              <a:rPr lang="pl-PL" dirty="0" err="1" smtClean="0"/>
              <a:t>score</a:t>
            </a:r>
            <a:r>
              <a:rPr lang="pl-PL" dirty="0" smtClean="0"/>
              <a:t> </a:t>
            </a:r>
            <a:r>
              <a:rPr lang="pl-PL" dirty="0" err="1" smtClean="0"/>
              <a:t>depends</a:t>
            </a:r>
            <a:r>
              <a:rPr lang="pl-PL" dirty="0" smtClean="0"/>
              <a:t> </a:t>
            </a:r>
            <a:r>
              <a:rPr lang="pl-PL" dirty="0" err="1" smtClean="0"/>
              <a:t>considerably</a:t>
            </a:r>
            <a:r>
              <a:rPr lang="pl-PL" dirty="0" smtClean="0"/>
              <a:t> on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temporal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/>
              <a:t>factor</a:t>
            </a:r>
            <a:r>
              <a:rPr lang="pl-PL" dirty="0" smtClean="0"/>
              <a:t>.</a:t>
            </a:r>
            <a:br>
              <a:rPr lang="pl-PL" dirty="0" smtClean="0"/>
            </a:br>
            <a:r>
              <a:rPr lang="pl-PL" dirty="0" smtClean="0"/>
              <a:t>A </a:t>
            </a:r>
            <a:r>
              <a:rPr lang="pl-PL" dirty="0" err="1" smtClean="0"/>
              <a:t>faster</a:t>
            </a:r>
            <a:r>
              <a:rPr lang="pl-PL" dirty="0" smtClean="0"/>
              <a:t> computer </a:t>
            </a:r>
            <a:r>
              <a:rPr lang="pl-PL" dirty="0" err="1" smtClean="0"/>
              <a:t>would</a:t>
            </a:r>
            <a:r>
              <a:rPr lang="pl-PL" dirty="0" smtClean="0"/>
              <a:t> make a </a:t>
            </a:r>
            <a:r>
              <a:rPr lang="pl-PL" dirty="0" err="1" smtClean="0"/>
              <a:t>better</a:t>
            </a:r>
            <a:r>
              <a:rPr lang="pl-PL" dirty="0" smtClean="0"/>
              <a:t> </a:t>
            </a:r>
            <a:r>
              <a:rPr lang="pl-PL" dirty="0" err="1" smtClean="0"/>
              <a:t>score</a:t>
            </a:r>
            <a:r>
              <a:rPr lang="pl-PL" dirty="0" smtClean="0"/>
              <a:t> on </a:t>
            </a:r>
            <a:r>
              <a:rPr lang="pl-PL" dirty="0" err="1" smtClean="0"/>
              <a:t>the</a:t>
            </a:r>
            <a:r>
              <a:rPr lang="pl-PL" dirty="0" smtClean="0"/>
              <a:t> same test </a:t>
            </a:r>
            <a:r>
              <a:rPr lang="pl-PL" dirty="0" err="1" smtClean="0"/>
              <a:t>setting</a:t>
            </a:r>
            <a:r>
              <a:rPr lang="pl-PL" dirty="0" smtClean="0"/>
              <a:t>.</a:t>
            </a:r>
            <a:endParaRPr lang="en-US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83568" y="5259048"/>
            <a:ext cx="6738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C00000"/>
                </a:solidFill>
              </a:rPr>
              <a:t>Is</a:t>
            </a:r>
            <a:r>
              <a:rPr lang="pl-PL" b="1" dirty="0" smtClean="0">
                <a:solidFill>
                  <a:srgbClr val="C00000"/>
                </a:solidFill>
              </a:rPr>
              <a:t> a </a:t>
            </a:r>
            <a:r>
              <a:rPr lang="pl-PL" b="1" dirty="0" err="1" smtClean="0">
                <a:solidFill>
                  <a:srgbClr val="C00000"/>
                </a:solidFill>
              </a:rPr>
              <a:t>superhuman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intelligence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possible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at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all</a:t>
            </a:r>
            <a:r>
              <a:rPr lang="pl-PL" b="1" dirty="0" smtClean="0">
                <a:solidFill>
                  <a:srgbClr val="C00000"/>
                </a:solidFill>
              </a:rPr>
              <a:t>, </a:t>
            </a:r>
            <a:r>
              <a:rPr lang="pl-PL" b="1" dirty="0" err="1" smtClean="0">
                <a:solidFill>
                  <a:srgbClr val="C00000"/>
                </a:solidFill>
              </a:rPr>
              <a:t>i.e</a:t>
            </a:r>
            <a:r>
              <a:rPr lang="pl-PL" b="1" dirty="0" smtClean="0">
                <a:solidFill>
                  <a:srgbClr val="C00000"/>
                </a:solidFill>
              </a:rPr>
              <a:t>. one </a:t>
            </a:r>
            <a:r>
              <a:rPr lang="pl-PL" b="1" dirty="0" err="1" smtClean="0">
                <a:solidFill>
                  <a:srgbClr val="C00000"/>
                </a:solidFill>
              </a:rPr>
              <a:t>that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is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beyond</a:t>
            </a:r>
            <a:r>
              <a:rPr lang="pl-PL" b="1" dirty="0" smtClean="0">
                <a:solidFill>
                  <a:srgbClr val="C00000"/>
                </a:solidFill>
              </a:rPr>
              <a:t/>
            </a:r>
            <a:br>
              <a:rPr lang="pl-PL" b="1" dirty="0" smtClean="0">
                <a:solidFill>
                  <a:srgbClr val="C00000"/>
                </a:solidFill>
              </a:rPr>
            </a:br>
            <a:r>
              <a:rPr lang="pl-PL" b="1" dirty="0" err="1" smtClean="0">
                <a:solidFill>
                  <a:srgbClr val="C00000"/>
                </a:solidFill>
              </a:rPr>
              <a:t>human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intelligence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in</a:t>
            </a:r>
            <a:r>
              <a:rPr lang="pl-PL" b="1" dirty="0" smtClean="0">
                <a:solidFill>
                  <a:srgbClr val="C00000"/>
                </a:solidFill>
              </a:rPr>
              <a:t> a </a:t>
            </a:r>
            <a:r>
              <a:rPr lang="pl-PL" b="1" u="sng" dirty="0" err="1" smtClean="0">
                <a:solidFill>
                  <a:srgbClr val="C00000"/>
                </a:solidFill>
              </a:rPr>
              <a:t>qualitative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rather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than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u="sng" dirty="0" err="1" smtClean="0">
                <a:solidFill>
                  <a:srgbClr val="C00000"/>
                </a:solidFill>
              </a:rPr>
              <a:t>quantitative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manner</a:t>
            </a:r>
            <a:r>
              <a:rPr lang="pl-PL" b="1" dirty="0" smtClean="0">
                <a:solidFill>
                  <a:srgbClr val="C00000"/>
                </a:solidFill>
              </a:rPr>
              <a:t>?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36780" y="529516"/>
            <a:ext cx="5870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dirty="0" err="1" smtClean="0">
                <a:solidFill>
                  <a:schemeClr val="tx2"/>
                </a:solidFill>
              </a:rPr>
              <a:t>Robotic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embodied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</a:rPr>
              <a:t>approach</a:t>
            </a:r>
            <a:r>
              <a:rPr lang="pl-PL" sz="2800" dirty="0" smtClean="0">
                <a:solidFill>
                  <a:schemeClr val="tx2"/>
                </a:solidFill>
              </a:rPr>
              <a:t> to </a:t>
            </a:r>
            <a:r>
              <a:rPr lang="pl-PL" sz="2800" dirty="0" err="1" smtClean="0">
                <a:solidFill>
                  <a:schemeClr val="tx2"/>
                </a:solidFill>
              </a:rPr>
              <a:t>the</a:t>
            </a:r>
            <a:r>
              <a:rPr lang="pl-PL" sz="2800" dirty="0" smtClean="0">
                <a:solidFill>
                  <a:schemeClr val="tx2"/>
                </a:solidFill>
              </a:rPr>
              <a:t> AGI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11560" y="1484784"/>
            <a:ext cx="7091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Is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 a 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simulated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 environment, 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e.g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virtual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world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like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Second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 Life, 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sufficient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11560" y="1124744"/>
            <a:ext cx="7330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What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is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 minimum 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indispensable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 set &amp; precision of 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sensors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 &amp; </a:t>
            </a:r>
            <a:r>
              <a:rPr lang="pl-PL" b="1" dirty="0" err="1" smtClean="0">
                <a:solidFill>
                  <a:schemeClr val="accent3">
                    <a:lumMod val="50000"/>
                  </a:schemeClr>
                </a:solidFill>
              </a:rPr>
              <a:t>actuators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Obraz 6" descr="22314_s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1966476"/>
            <a:ext cx="1440159" cy="1945062"/>
          </a:xfrm>
          <a:prstGeom prst="rect">
            <a:avLst/>
          </a:prstGeom>
        </p:spPr>
      </p:pic>
      <p:pic>
        <p:nvPicPr>
          <p:cNvPr id="9" name="Obraz 8" descr="einstein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365103"/>
            <a:ext cx="1440160" cy="2009525"/>
          </a:xfrm>
          <a:prstGeom prst="rect">
            <a:avLst/>
          </a:prstGeom>
        </p:spPr>
      </p:pic>
      <p:pic>
        <p:nvPicPr>
          <p:cNvPr id="11" name="Obraz 10" descr="aldebara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1988840"/>
            <a:ext cx="1818024" cy="3672408"/>
          </a:xfrm>
          <a:prstGeom prst="rect">
            <a:avLst/>
          </a:prstGeom>
        </p:spPr>
      </p:pic>
      <p:pic>
        <p:nvPicPr>
          <p:cNvPr id="13" name="Obraz 12" descr="robot-humanoide-nao-edition-academique-v3plus-aldebar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1988839"/>
            <a:ext cx="1440160" cy="2394265"/>
          </a:xfrm>
          <a:prstGeom prst="rect">
            <a:avLst/>
          </a:prstGeom>
        </p:spPr>
      </p:pic>
      <p:pic>
        <p:nvPicPr>
          <p:cNvPr id="14" name="Obraz 13" descr="icu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1988839"/>
            <a:ext cx="2088232" cy="2117437"/>
          </a:xfrm>
          <a:prstGeom prst="rect">
            <a:avLst/>
          </a:prstGeom>
        </p:spPr>
      </p:pic>
      <p:pic>
        <p:nvPicPr>
          <p:cNvPr id="15" name="Obraz 14" descr="aibo-sony-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4653136"/>
            <a:ext cx="1584176" cy="1727211"/>
          </a:xfrm>
          <a:prstGeom prst="rect">
            <a:avLst/>
          </a:prstGeom>
        </p:spPr>
      </p:pic>
      <p:pic>
        <p:nvPicPr>
          <p:cNvPr id="16" name="Obraz 15" descr="asim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4149080"/>
            <a:ext cx="1077637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3822</TotalTime>
  <Words>2653</Words>
  <Application>Microsoft Office PowerPoint</Application>
  <PresentationFormat>Pokaz na ekranie (4:3)</PresentationFormat>
  <Paragraphs>406</Paragraphs>
  <Slides>33</Slides>
  <Notes>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Motyw pakietu Office</vt:lpstr>
      <vt:lpstr>Artificial  General  Intelligence embodied  in  NAO  humanoid  robot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</vt:vector>
  </TitlesOfParts>
  <Company>Online Advertising Sp. z o.o.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Heuristic Search in Program Space for the AGINAO Cognitive Architecture</dc:title>
  <dc:creator>Wojciech Skaba</dc:creator>
  <cp:lastModifiedBy>Twoja nazwa użytkownika</cp:lastModifiedBy>
  <cp:revision>504</cp:revision>
  <dcterms:created xsi:type="dcterms:W3CDTF">2011-07-19T16:31:46Z</dcterms:created>
  <dcterms:modified xsi:type="dcterms:W3CDTF">2012-05-02T05:25:56Z</dcterms:modified>
</cp:coreProperties>
</file>